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>
        <p:scale>
          <a:sx n="87" d="100"/>
          <a:sy n="87" d="100"/>
        </p:scale>
        <p:origin x="-876" y="-2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3498110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314451"/>
            <a:ext cx="7772400" cy="137232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2708705"/>
            <a:ext cx="7772400" cy="899778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3714750"/>
            <a:ext cx="9147765" cy="1434066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10997"/>
            <a:ext cx="8229600" cy="3289553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05980"/>
            <a:ext cx="1777470" cy="419457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324600" cy="419457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794784"/>
            <a:ext cx="7772400" cy="13716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198784"/>
            <a:ext cx="4572000" cy="1091166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Chevron 6"/>
          <p:cNvSpPr/>
          <p:nvPr/>
        </p:nvSpPr>
        <p:spPr>
          <a:xfrm>
            <a:off x="3636680" y="2254104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2254104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099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099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057650"/>
            <a:ext cx="4040188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7" y="4057650"/>
            <a:ext cx="4041775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083221"/>
            <a:ext cx="4040188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083221"/>
            <a:ext cx="4041775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57600"/>
            <a:ext cx="7481776" cy="3429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4016327"/>
            <a:ext cx="3974592" cy="6858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05740"/>
            <a:ext cx="7479792" cy="3429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4805958"/>
            <a:ext cx="1920240" cy="274320"/>
          </a:xfrm>
        </p:spPr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4082552"/>
            <a:ext cx="7162800" cy="486174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42476"/>
            <a:ext cx="8686800" cy="329184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3" y="4805958"/>
            <a:ext cx="2350681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48842"/>
            <a:ext cx="8075432" cy="422004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7" y="3751495"/>
            <a:ext cx="3802003" cy="1082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4338767"/>
            <a:ext cx="3802003" cy="6286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4343440"/>
            <a:ext cx="3402314" cy="810651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4340804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3741330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3741330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7" y="3751495"/>
            <a:ext cx="3802003" cy="1082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4338767"/>
            <a:ext cx="3802003" cy="6286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4343440"/>
            <a:ext cx="3402314" cy="810651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4340804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110997"/>
            <a:ext cx="8229600" cy="3394472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CB97365-EBCA-4027-87D5-99FC1D4DF0BB}" type="datetimeFigureOut">
              <a:rPr lang="en-US" smtClean="0"/>
              <a:pPr/>
              <a:t>7/2/2025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3" y="4805958"/>
            <a:ext cx="2350681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11" Type="http://schemas.openxmlformats.org/officeDocument/2006/relationships/image" Target="../media/image7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12" Type="http://schemas.openxmlformats.org/officeDocument/2006/relationships/image" Target="../media/image74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01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11" Type="http://schemas.openxmlformats.org/officeDocument/2006/relationships/image" Target="../media/image97.png"/><Relationship Id="rId5" Type="http://schemas.openxmlformats.org/officeDocument/2006/relationships/image" Target="../media/image73.png"/><Relationship Id="rId15" Type="http://schemas.openxmlformats.org/officeDocument/2006/relationships/image" Target="../media/image100.png"/><Relationship Id="rId10" Type="http://schemas.openxmlformats.org/officeDocument/2006/relationships/image" Target="../media/image96.png"/><Relationship Id="rId19" Type="http://schemas.openxmlformats.org/officeDocument/2006/relationships/image" Target="../media/image104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Relationship Id="rId14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90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3.png"/><Relationship Id="rId4" Type="http://schemas.openxmlformats.org/officeDocument/2006/relationships/image" Target="../media/image73.png"/><Relationship Id="rId9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7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22026" y="1267145"/>
            <a:ext cx="7525458" cy="62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Online Bus </a:t>
            </a:r>
            <a:r>
              <a:rPr lang="en-US" sz="4050" b="1" dirty="0" smtClean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Reservation System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2563351" y="2541389"/>
            <a:ext cx="1887373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Book Your Bus,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4379286" y="2541389"/>
            <a:ext cx="2272745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FF98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Anytime, Anywhere</a:t>
            </a:r>
            <a:endParaRPr lang="en-US" sz="2025" dirty="0"/>
          </a:p>
        </p:txBody>
      </p:sp>
      <p:sp>
        <p:nvSpPr>
          <p:cNvPr id="6" name="Text 3"/>
          <p:cNvSpPr/>
          <p:nvPr/>
        </p:nvSpPr>
        <p:spPr>
          <a:xfrm>
            <a:off x="1670856" y="3336131"/>
            <a:ext cx="5873697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comprehensive solution for modern bus ticket booking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484" y="4380905"/>
            <a:ext cx="482203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Database: MySQL Schema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86439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Entity Relationship Diagram</a:t>
            </a:r>
            <a:endParaRPr lang="en-US" sz="123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684" y="1300163"/>
            <a:ext cx="3348633" cy="2143125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285750" y="3729038"/>
            <a:ext cx="2743200" cy="1421606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3868341"/>
            <a:ext cx="112514" cy="1285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6858" y="3836194"/>
            <a:ext cx="42890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Users</a:t>
            </a:r>
            <a:endParaRPr lang="en-US" sz="1013" dirty="0"/>
          </a:p>
        </p:txBody>
      </p:sp>
      <p:sp>
        <p:nvSpPr>
          <p:cNvPr id="9" name="Text 4"/>
          <p:cNvSpPr/>
          <p:nvPr/>
        </p:nvSpPr>
        <p:spPr>
          <a:xfrm>
            <a:off x="392906" y="4161234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FF98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user_id</a:t>
            </a:r>
            <a:endParaRPr lang="en-US" sz="788" dirty="0"/>
          </a:p>
        </p:txBody>
      </p:sp>
      <p:sp>
        <p:nvSpPr>
          <p:cNvPr id="10" name="Text 5"/>
          <p:cNvSpPr/>
          <p:nvPr/>
        </p:nvSpPr>
        <p:spPr>
          <a:xfrm>
            <a:off x="813048" y="4161234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 PK</a:t>
            </a:r>
            <a:endParaRPr lang="en-US" sz="788" dirty="0"/>
          </a:p>
        </p:txBody>
      </p:sp>
      <p:sp>
        <p:nvSpPr>
          <p:cNvPr id="11" name="Text 6"/>
          <p:cNvSpPr/>
          <p:nvPr/>
        </p:nvSpPr>
        <p:spPr>
          <a:xfrm>
            <a:off x="392906" y="4293394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username VARCHAR(50)</a:t>
            </a:r>
            <a:endParaRPr lang="en-US" sz="788" dirty="0"/>
          </a:p>
        </p:txBody>
      </p:sp>
      <p:sp>
        <p:nvSpPr>
          <p:cNvPr id="12" name="Text 7"/>
          <p:cNvSpPr/>
          <p:nvPr/>
        </p:nvSpPr>
        <p:spPr>
          <a:xfrm>
            <a:off x="392906" y="4443413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email VARCHAR(100)</a:t>
            </a:r>
            <a:endParaRPr lang="en-US" sz="788" dirty="0"/>
          </a:p>
        </p:txBody>
      </p:sp>
      <p:sp>
        <p:nvSpPr>
          <p:cNvPr id="13" name="Text 8"/>
          <p:cNvSpPr/>
          <p:nvPr/>
        </p:nvSpPr>
        <p:spPr>
          <a:xfrm>
            <a:off x="392906" y="4593431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password VARCHAR(255)</a:t>
            </a:r>
            <a:endParaRPr lang="en-US" sz="788" dirty="0"/>
          </a:p>
        </p:txBody>
      </p:sp>
      <p:sp>
        <p:nvSpPr>
          <p:cNvPr id="14" name="Text 9"/>
          <p:cNvSpPr/>
          <p:nvPr/>
        </p:nvSpPr>
        <p:spPr>
          <a:xfrm>
            <a:off x="392906" y="4743450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phone VARCHAR(15)</a:t>
            </a:r>
            <a:endParaRPr lang="en-US" sz="788" dirty="0"/>
          </a:p>
        </p:txBody>
      </p:sp>
      <p:sp>
        <p:nvSpPr>
          <p:cNvPr id="15" name="Text 10"/>
          <p:cNvSpPr/>
          <p:nvPr/>
        </p:nvSpPr>
        <p:spPr>
          <a:xfrm>
            <a:off x="392906" y="4893469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created_at TIMESTAMP</a:t>
            </a:r>
            <a:endParaRPr lang="en-US" sz="788" dirty="0"/>
          </a:p>
        </p:txBody>
      </p:sp>
      <p:sp>
        <p:nvSpPr>
          <p:cNvPr id="16" name="Shape 11"/>
          <p:cNvSpPr/>
          <p:nvPr/>
        </p:nvSpPr>
        <p:spPr>
          <a:xfrm>
            <a:off x="3200400" y="3729038"/>
            <a:ext cx="2743200" cy="172164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556" y="3868341"/>
            <a:ext cx="144661" cy="12858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523655" y="3836194"/>
            <a:ext cx="45739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Buses</a:t>
            </a:r>
            <a:endParaRPr lang="en-US" sz="1013" dirty="0"/>
          </a:p>
        </p:txBody>
      </p:sp>
      <p:sp>
        <p:nvSpPr>
          <p:cNvPr id="19" name="Text 13"/>
          <p:cNvSpPr/>
          <p:nvPr/>
        </p:nvSpPr>
        <p:spPr>
          <a:xfrm>
            <a:off x="3307556" y="4161234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FF98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bus_id</a:t>
            </a:r>
            <a:endParaRPr lang="en-US" sz="788" dirty="0"/>
          </a:p>
        </p:txBody>
      </p:sp>
      <p:sp>
        <p:nvSpPr>
          <p:cNvPr id="20" name="Text 14"/>
          <p:cNvSpPr/>
          <p:nvPr/>
        </p:nvSpPr>
        <p:spPr>
          <a:xfrm>
            <a:off x="3667674" y="4161234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 PK</a:t>
            </a:r>
            <a:endParaRPr lang="en-US" sz="788" dirty="0"/>
          </a:p>
        </p:txBody>
      </p:sp>
      <p:sp>
        <p:nvSpPr>
          <p:cNvPr id="21" name="Text 15"/>
          <p:cNvSpPr/>
          <p:nvPr/>
        </p:nvSpPr>
        <p:spPr>
          <a:xfrm>
            <a:off x="3307556" y="4293394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bus_number VARCHAR(20)</a:t>
            </a:r>
            <a:endParaRPr lang="en-US" sz="788" dirty="0"/>
          </a:p>
        </p:txBody>
      </p:sp>
      <p:sp>
        <p:nvSpPr>
          <p:cNvPr id="22" name="Text 16"/>
          <p:cNvSpPr/>
          <p:nvPr/>
        </p:nvSpPr>
        <p:spPr>
          <a:xfrm>
            <a:off x="3307556" y="4443413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total_seats INT</a:t>
            </a:r>
            <a:endParaRPr lang="en-US" sz="788" dirty="0"/>
          </a:p>
        </p:txBody>
      </p:sp>
      <p:sp>
        <p:nvSpPr>
          <p:cNvPr id="23" name="Text 17"/>
          <p:cNvSpPr/>
          <p:nvPr/>
        </p:nvSpPr>
        <p:spPr>
          <a:xfrm>
            <a:off x="3307556" y="4593431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bus_type VARCHAR(50)</a:t>
            </a:r>
            <a:endParaRPr lang="en-US" sz="788" dirty="0"/>
          </a:p>
        </p:txBody>
      </p:sp>
      <p:sp>
        <p:nvSpPr>
          <p:cNvPr id="24" name="Text 18"/>
          <p:cNvSpPr/>
          <p:nvPr/>
        </p:nvSpPr>
        <p:spPr>
          <a:xfrm>
            <a:off x="3307556" y="4761309"/>
            <a:ext cx="55157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i="1" dirty="0">
                <a:solidFill>
                  <a:srgbClr val="1976D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route_id</a:t>
            </a:r>
            <a:endParaRPr lang="en-US" sz="788" dirty="0"/>
          </a:p>
        </p:txBody>
      </p:sp>
      <p:sp>
        <p:nvSpPr>
          <p:cNvPr id="25" name="Text 19"/>
          <p:cNvSpPr/>
          <p:nvPr/>
        </p:nvSpPr>
        <p:spPr>
          <a:xfrm>
            <a:off x="3787694" y="4761309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 FK</a:t>
            </a:r>
            <a:endParaRPr lang="en-US" sz="788" dirty="0"/>
          </a:p>
        </p:txBody>
      </p:sp>
      <p:sp>
        <p:nvSpPr>
          <p:cNvPr id="26" name="Text 20"/>
          <p:cNvSpPr/>
          <p:nvPr/>
        </p:nvSpPr>
        <p:spPr>
          <a:xfrm>
            <a:off x="3307556" y="4893469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departure_time DATETIME</a:t>
            </a:r>
            <a:endParaRPr lang="en-US" sz="788" dirty="0"/>
          </a:p>
        </p:txBody>
      </p:sp>
      <p:sp>
        <p:nvSpPr>
          <p:cNvPr id="27" name="Text 21"/>
          <p:cNvSpPr/>
          <p:nvPr/>
        </p:nvSpPr>
        <p:spPr>
          <a:xfrm>
            <a:off x="3307556" y="5043488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arrival_time DATETIME</a:t>
            </a:r>
            <a:endParaRPr lang="en-US" sz="788" dirty="0"/>
          </a:p>
        </p:txBody>
      </p:sp>
      <p:sp>
        <p:nvSpPr>
          <p:cNvPr id="28" name="Text 22"/>
          <p:cNvSpPr/>
          <p:nvPr/>
        </p:nvSpPr>
        <p:spPr>
          <a:xfrm>
            <a:off x="3307556" y="5193506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fare DECIMAL(10,2)</a:t>
            </a:r>
            <a:endParaRPr lang="en-US" sz="788" dirty="0"/>
          </a:p>
        </p:txBody>
      </p:sp>
      <p:sp>
        <p:nvSpPr>
          <p:cNvPr id="29" name="Shape 23"/>
          <p:cNvSpPr/>
          <p:nvPr/>
        </p:nvSpPr>
        <p:spPr>
          <a:xfrm>
            <a:off x="6115050" y="3729038"/>
            <a:ext cx="2743200" cy="15716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2206" y="3868341"/>
            <a:ext cx="144661" cy="128588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6438305" y="3836194"/>
            <a:ext cx="87907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Reservations</a:t>
            </a:r>
            <a:endParaRPr lang="en-US" sz="1013" dirty="0"/>
          </a:p>
        </p:txBody>
      </p:sp>
      <p:sp>
        <p:nvSpPr>
          <p:cNvPr id="32" name="Text 25"/>
          <p:cNvSpPr/>
          <p:nvPr/>
        </p:nvSpPr>
        <p:spPr>
          <a:xfrm>
            <a:off x="6222206" y="4161234"/>
            <a:ext cx="91169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FF98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reservation_id</a:t>
            </a:r>
            <a:endParaRPr lang="en-US" sz="788" dirty="0"/>
          </a:p>
        </p:txBody>
      </p:sp>
      <p:sp>
        <p:nvSpPr>
          <p:cNvPr id="33" name="Text 26"/>
          <p:cNvSpPr/>
          <p:nvPr/>
        </p:nvSpPr>
        <p:spPr>
          <a:xfrm>
            <a:off x="7062462" y="4161234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 PK</a:t>
            </a:r>
            <a:endParaRPr lang="en-US" sz="788" dirty="0"/>
          </a:p>
        </p:txBody>
      </p:sp>
      <p:sp>
        <p:nvSpPr>
          <p:cNvPr id="34" name="Text 27"/>
          <p:cNvSpPr/>
          <p:nvPr/>
        </p:nvSpPr>
        <p:spPr>
          <a:xfrm>
            <a:off x="6222206" y="4311253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i="1" dirty="0">
                <a:solidFill>
                  <a:srgbClr val="1976D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user_id</a:t>
            </a:r>
            <a:endParaRPr lang="en-US" sz="788" dirty="0"/>
          </a:p>
        </p:txBody>
      </p:sp>
      <p:sp>
        <p:nvSpPr>
          <p:cNvPr id="35" name="Text 28"/>
          <p:cNvSpPr/>
          <p:nvPr/>
        </p:nvSpPr>
        <p:spPr>
          <a:xfrm>
            <a:off x="6642348" y="4311253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 FK</a:t>
            </a:r>
            <a:endParaRPr lang="en-US" sz="788" dirty="0"/>
          </a:p>
        </p:txBody>
      </p:sp>
      <p:sp>
        <p:nvSpPr>
          <p:cNvPr id="36" name="Text 29"/>
          <p:cNvSpPr/>
          <p:nvPr/>
        </p:nvSpPr>
        <p:spPr>
          <a:xfrm>
            <a:off x="6222206" y="4461272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i="1" dirty="0">
                <a:solidFill>
                  <a:srgbClr val="1976D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bus_id</a:t>
            </a:r>
            <a:endParaRPr lang="en-US" sz="788" dirty="0"/>
          </a:p>
        </p:txBody>
      </p:sp>
      <p:sp>
        <p:nvSpPr>
          <p:cNvPr id="37" name="Text 30"/>
          <p:cNvSpPr/>
          <p:nvPr/>
        </p:nvSpPr>
        <p:spPr>
          <a:xfrm>
            <a:off x="6582324" y="4461272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 FK</a:t>
            </a:r>
            <a:endParaRPr lang="en-US" sz="788" dirty="0"/>
          </a:p>
        </p:txBody>
      </p:sp>
      <p:sp>
        <p:nvSpPr>
          <p:cNvPr id="38" name="Text 31"/>
          <p:cNvSpPr/>
          <p:nvPr/>
        </p:nvSpPr>
        <p:spPr>
          <a:xfrm>
            <a:off x="6222206" y="4593431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seat_numbers VARCHAR(100)</a:t>
            </a:r>
            <a:endParaRPr lang="en-US" sz="788" dirty="0"/>
          </a:p>
        </p:txBody>
      </p:sp>
      <p:sp>
        <p:nvSpPr>
          <p:cNvPr id="39" name="Text 32"/>
          <p:cNvSpPr/>
          <p:nvPr/>
        </p:nvSpPr>
        <p:spPr>
          <a:xfrm>
            <a:off x="6222206" y="4743450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total_fare DECIMAL(10,2)</a:t>
            </a:r>
            <a:endParaRPr lang="en-US" sz="788" dirty="0"/>
          </a:p>
        </p:txBody>
      </p:sp>
      <p:sp>
        <p:nvSpPr>
          <p:cNvPr id="40" name="Text 33"/>
          <p:cNvSpPr/>
          <p:nvPr/>
        </p:nvSpPr>
        <p:spPr>
          <a:xfrm>
            <a:off x="6222206" y="4893469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status VARCHAR(20)</a:t>
            </a:r>
            <a:endParaRPr lang="en-US" sz="788" dirty="0"/>
          </a:p>
        </p:txBody>
      </p:sp>
      <p:sp>
        <p:nvSpPr>
          <p:cNvPr id="41" name="Text 34"/>
          <p:cNvSpPr/>
          <p:nvPr/>
        </p:nvSpPr>
        <p:spPr>
          <a:xfrm>
            <a:off x="6222206" y="5043488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booking_date TIMESTAMP</a:t>
            </a:r>
            <a:endParaRPr lang="en-US" sz="788" dirty="0"/>
          </a:p>
        </p:txBody>
      </p:sp>
      <p:sp>
        <p:nvSpPr>
          <p:cNvPr id="42" name="Shape 35"/>
          <p:cNvSpPr/>
          <p:nvPr/>
        </p:nvSpPr>
        <p:spPr>
          <a:xfrm>
            <a:off x="285750" y="5593556"/>
            <a:ext cx="2743200" cy="127158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06" y="5732859"/>
            <a:ext cx="128588" cy="128588"/>
          </a:xfrm>
          <a:prstGeom prst="rect">
            <a:avLst/>
          </a:prstGeom>
        </p:spPr>
      </p:pic>
      <p:sp>
        <p:nvSpPr>
          <p:cNvPr id="44" name="Text 36"/>
          <p:cNvSpPr/>
          <p:nvPr/>
        </p:nvSpPr>
        <p:spPr>
          <a:xfrm>
            <a:off x="592931" y="5700713"/>
            <a:ext cx="50726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Routes</a:t>
            </a:r>
            <a:endParaRPr lang="en-US" sz="1013" dirty="0"/>
          </a:p>
        </p:txBody>
      </p:sp>
      <p:sp>
        <p:nvSpPr>
          <p:cNvPr id="45" name="Text 37"/>
          <p:cNvSpPr/>
          <p:nvPr/>
        </p:nvSpPr>
        <p:spPr>
          <a:xfrm>
            <a:off x="392906" y="6025753"/>
            <a:ext cx="55157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FF98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route_id</a:t>
            </a:r>
            <a:endParaRPr lang="en-US" sz="788" dirty="0"/>
          </a:p>
        </p:txBody>
      </p:sp>
      <p:sp>
        <p:nvSpPr>
          <p:cNvPr id="46" name="Text 38"/>
          <p:cNvSpPr/>
          <p:nvPr/>
        </p:nvSpPr>
        <p:spPr>
          <a:xfrm>
            <a:off x="873044" y="6025753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 PK</a:t>
            </a:r>
            <a:endParaRPr lang="en-US" sz="788" dirty="0"/>
          </a:p>
        </p:txBody>
      </p:sp>
      <p:sp>
        <p:nvSpPr>
          <p:cNvPr id="47" name="Text 39"/>
          <p:cNvSpPr/>
          <p:nvPr/>
        </p:nvSpPr>
        <p:spPr>
          <a:xfrm>
            <a:off x="392906" y="6157913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source VARCHAR(100)</a:t>
            </a:r>
            <a:endParaRPr lang="en-US" sz="788" dirty="0"/>
          </a:p>
        </p:txBody>
      </p:sp>
      <p:sp>
        <p:nvSpPr>
          <p:cNvPr id="48" name="Text 40"/>
          <p:cNvSpPr/>
          <p:nvPr/>
        </p:nvSpPr>
        <p:spPr>
          <a:xfrm>
            <a:off x="392906" y="6307931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destination VARCHAR(100)</a:t>
            </a:r>
            <a:endParaRPr lang="en-US" sz="788" dirty="0"/>
          </a:p>
        </p:txBody>
      </p:sp>
      <p:sp>
        <p:nvSpPr>
          <p:cNvPr id="49" name="Text 41"/>
          <p:cNvSpPr/>
          <p:nvPr/>
        </p:nvSpPr>
        <p:spPr>
          <a:xfrm>
            <a:off x="392906" y="6457950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distance DECIMAL(10,2)</a:t>
            </a:r>
            <a:endParaRPr lang="en-US" sz="788" dirty="0"/>
          </a:p>
        </p:txBody>
      </p:sp>
      <p:sp>
        <p:nvSpPr>
          <p:cNvPr id="50" name="Text 42"/>
          <p:cNvSpPr/>
          <p:nvPr/>
        </p:nvSpPr>
        <p:spPr>
          <a:xfrm>
            <a:off x="392906" y="6607969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duration INT</a:t>
            </a:r>
            <a:endParaRPr lang="en-US" sz="788" dirty="0"/>
          </a:p>
        </p:txBody>
      </p:sp>
      <p:sp>
        <p:nvSpPr>
          <p:cNvPr id="51" name="Shape 43"/>
          <p:cNvSpPr/>
          <p:nvPr/>
        </p:nvSpPr>
        <p:spPr>
          <a:xfrm>
            <a:off x="3200400" y="5593556"/>
            <a:ext cx="2743200" cy="127158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7556" y="5732859"/>
            <a:ext cx="112514" cy="128588"/>
          </a:xfrm>
          <a:prstGeom prst="rect">
            <a:avLst/>
          </a:prstGeom>
        </p:spPr>
      </p:pic>
      <p:sp>
        <p:nvSpPr>
          <p:cNvPr id="53" name="Text 44"/>
          <p:cNvSpPr/>
          <p:nvPr/>
        </p:nvSpPr>
        <p:spPr>
          <a:xfrm>
            <a:off x="3491508" y="5700713"/>
            <a:ext cx="41458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Seats</a:t>
            </a:r>
            <a:endParaRPr lang="en-US" sz="1013" dirty="0"/>
          </a:p>
        </p:txBody>
      </p:sp>
      <p:sp>
        <p:nvSpPr>
          <p:cNvPr id="54" name="Text 45"/>
          <p:cNvSpPr/>
          <p:nvPr/>
        </p:nvSpPr>
        <p:spPr>
          <a:xfrm>
            <a:off x="3307556" y="6025753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FF98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seat_id</a:t>
            </a:r>
            <a:endParaRPr lang="en-US" sz="788" dirty="0"/>
          </a:p>
        </p:txBody>
      </p:sp>
      <p:sp>
        <p:nvSpPr>
          <p:cNvPr id="55" name="Text 46"/>
          <p:cNvSpPr/>
          <p:nvPr/>
        </p:nvSpPr>
        <p:spPr>
          <a:xfrm>
            <a:off x="3727698" y="6025753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 PK</a:t>
            </a:r>
            <a:endParaRPr lang="en-US" sz="788" dirty="0"/>
          </a:p>
        </p:txBody>
      </p:sp>
      <p:sp>
        <p:nvSpPr>
          <p:cNvPr id="56" name="Text 47"/>
          <p:cNvSpPr/>
          <p:nvPr/>
        </p:nvSpPr>
        <p:spPr>
          <a:xfrm>
            <a:off x="3307556" y="6175772"/>
            <a:ext cx="43155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i="1" dirty="0">
                <a:solidFill>
                  <a:srgbClr val="1976D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bus_id</a:t>
            </a:r>
            <a:endParaRPr lang="en-US" sz="788" dirty="0"/>
          </a:p>
        </p:txBody>
      </p:sp>
      <p:sp>
        <p:nvSpPr>
          <p:cNvPr id="57" name="Text 48"/>
          <p:cNvSpPr/>
          <p:nvPr/>
        </p:nvSpPr>
        <p:spPr>
          <a:xfrm>
            <a:off x="3667674" y="6175772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 FK</a:t>
            </a:r>
            <a:endParaRPr lang="en-US" sz="788" dirty="0"/>
          </a:p>
        </p:txBody>
      </p:sp>
      <p:sp>
        <p:nvSpPr>
          <p:cNvPr id="58" name="Text 49"/>
          <p:cNvSpPr/>
          <p:nvPr/>
        </p:nvSpPr>
        <p:spPr>
          <a:xfrm>
            <a:off x="3307556" y="6307931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seat_number VARCHAR(10)</a:t>
            </a:r>
            <a:endParaRPr lang="en-US" sz="788" dirty="0"/>
          </a:p>
        </p:txBody>
      </p:sp>
      <p:sp>
        <p:nvSpPr>
          <p:cNvPr id="59" name="Text 50"/>
          <p:cNvSpPr/>
          <p:nvPr/>
        </p:nvSpPr>
        <p:spPr>
          <a:xfrm>
            <a:off x="3307556" y="6457950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is_available BOOLEAN</a:t>
            </a:r>
            <a:endParaRPr lang="en-US" sz="788" dirty="0"/>
          </a:p>
        </p:txBody>
      </p:sp>
      <p:sp>
        <p:nvSpPr>
          <p:cNvPr id="60" name="Text 51"/>
          <p:cNvSpPr/>
          <p:nvPr/>
        </p:nvSpPr>
        <p:spPr>
          <a:xfrm>
            <a:off x="3307556" y="6607969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seat_type VARCHAR(20)</a:t>
            </a:r>
            <a:endParaRPr lang="en-US" sz="788" dirty="0"/>
          </a:p>
        </p:txBody>
      </p:sp>
      <p:sp>
        <p:nvSpPr>
          <p:cNvPr id="61" name="Shape 52"/>
          <p:cNvSpPr/>
          <p:nvPr/>
        </p:nvSpPr>
        <p:spPr>
          <a:xfrm>
            <a:off x="6115050" y="5593556"/>
            <a:ext cx="2743200" cy="1421606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2206" y="5732859"/>
            <a:ext cx="144661" cy="128588"/>
          </a:xfrm>
          <a:prstGeom prst="rect">
            <a:avLst/>
          </a:prstGeom>
        </p:spPr>
      </p:pic>
      <p:sp>
        <p:nvSpPr>
          <p:cNvPr id="63" name="Text 53"/>
          <p:cNvSpPr/>
          <p:nvPr/>
        </p:nvSpPr>
        <p:spPr>
          <a:xfrm>
            <a:off x="6438305" y="5700713"/>
            <a:ext cx="6789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Payments</a:t>
            </a:r>
            <a:endParaRPr lang="en-US" sz="1013" dirty="0"/>
          </a:p>
        </p:txBody>
      </p:sp>
      <p:sp>
        <p:nvSpPr>
          <p:cNvPr id="64" name="Text 54"/>
          <p:cNvSpPr/>
          <p:nvPr/>
        </p:nvSpPr>
        <p:spPr>
          <a:xfrm>
            <a:off x="6222206" y="6025753"/>
            <a:ext cx="67162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b="1" dirty="0">
                <a:solidFill>
                  <a:srgbClr val="FF980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payment_id</a:t>
            </a:r>
            <a:endParaRPr lang="en-US" sz="788" dirty="0"/>
          </a:p>
        </p:txBody>
      </p:sp>
      <p:sp>
        <p:nvSpPr>
          <p:cNvPr id="65" name="Text 55"/>
          <p:cNvSpPr/>
          <p:nvPr/>
        </p:nvSpPr>
        <p:spPr>
          <a:xfrm>
            <a:off x="6822393" y="6025753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 PK</a:t>
            </a:r>
            <a:endParaRPr lang="en-US" sz="788" dirty="0"/>
          </a:p>
        </p:txBody>
      </p:sp>
      <p:sp>
        <p:nvSpPr>
          <p:cNvPr id="66" name="Text 56"/>
          <p:cNvSpPr/>
          <p:nvPr/>
        </p:nvSpPr>
        <p:spPr>
          <a:xfrm>
            <a:off x="6222206" y="6175772"/>
            <a:ext cx="911693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i="1" dirty="0">
                <a:solidFill>
                  <a:srgbClr val="1976D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reservation_id</a:t>
            </a:r>
            <a:endParaRPr lang="en-US" sz="788" dirty="0"/>
          </a:p>
        </p:txBody>
      </p:sp>
      <p:sp>
        <p:nvSpPr>
          <p:cNvPr id="67" name="Text 57"/>
          <p:cNvSpPr/>
          <p:nvPr/>
        </p:nvSpPr>
        <p:spPr>
          <a:xfrm>
            <a:off x="7062462" y="6175772"/>
            <a:ext cx="491579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INT FK</a:t>
            </a:r>
            <a:endParaRPr lang="en-US" sz="788" dirty="0"/>
          </a:p>
        </p:txBody>
      </p:sp>
      <p:sp>
        <p:nvSpPr>
          <p:cNvPr id="68" name="Text 58"/>
          <p:cNvSpPr/>
          <p:nvPr/>
        </p:nvSpPr>
        <p:spPr>
          <a:xfrm>
            <a:off x="6222206" y="6307931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amount DECIMAL(10,2)</a:t>
            </a:r>
            <a:endParaRPr lang="en-US" sz="788" dirty="0"/>
          </a:p>
        </p:txBody>
      </p:sp>
      <p:sp>
        <p:nvSpPr>
          <p:cNvPr id="69" name="Text 59"/>
          <p:cNvSpPr/>
          <p:nvPr/>
        </p:nvSpPr>
        <p:spPr>
          <a:xfrm>
            <a:off x="6222206" y="6457950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payment_method VARCHAR(50)</a:t>
            </a:r>
            <a:endParaRPr lang="en-US" sz="788" dirty="0"/>
          </a:p>
        </p:txBody>
      </p:sp>
      <p:sp>
        <p:nvSpPr>
          <p:cNvPr id="70" name="Text 60"/>
          <p:cNvSpPr/>
          <p:nvPr/>
        </p:nvSpPr>
        <p:spPr>
          <a:xfrm>
            <a:off x="6222206" y="6607969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transaction_id VARCHAR(100)</a:t>
            </a:r>
            <a:endParaRPr lang="en-US" sz="788" dirty="0"/>
          </a:p>
        </p:txBody>
      </p:sp>
      <p:sp>
        <p:nvSpPr>
          <p:cNvPr id="71" name="Text 61"/>
          <p:cNvSpPr/>
          <p:nvPr/>
        </p:nvSpPr>
        <p:spPr>
          <a:xfrm>
            <a:off x="6222206" y="6757988"/>
            <a:ext cx="26003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payment_date TIMESTAMP</a:t>
            </a:r>
            <a:endParaRPr lang="en-US" sz="788" dirty="0"/>
          </a:p>
        </p:txBody>
      </p:sp>
      <p:pic>
        <p:nvPicPr>
          <p:cNvPr id="7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8219" y="6720483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064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Database: Data Access Layer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885825"/>
            <a:ext cx="4114800" cy="14287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2457450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Spring Data JPA</a:t>
            </a:r>
            <a:endParaRPr lang="en-US" sz="123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828925"/>
            <a:ext cx="114300" cy="1143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71488" y="2818209"/>
            <a:ext cx="138633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Repository interfaces</a:t>
            </a:r>
            <a:endParaRPr lang="en-US" sz="1013" dirty="0"/>
          </a:p>
        </p:txBody>
      </p:sp>
      <p:sp>
        <p:nvSpPr>
          <p:cNvPr id="8" name="Text 3"/>
          <p:cNvSpPr/>
          <p:nvPr/>
        </p:nvSpPr>
        <p:spPr>
          <a:xfrm>
            <a:off x="1786384" y="2818209"/>
            <a:ext cx="244422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with auto-implemented CRUD operations</a:t>
            </a:r>
            <a:endParaRPr lang="en-US" sz="101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094667"/>
            <a:ext cx="114300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71488" y="3083951"/>
            <a:ext cx="139331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Method name queries</a:t>
            </a:r>
            <a:endParaRPr lang="en-US" sz="1013" dirty="0"/>
          </a:p>
        </p:txBody>
      </p:sp>
      <p:sp>
        <p:nvSpPr>
          <p:cNvPr id="11" name="Text 5"/>
          <p:cNvSpPr/>
          <p:nvPr/>
        </p:nvSpPr>
        <p:spPr>
          <a:xfrm>
            <a:off x="1793360" y="3083951"/>
            <a:ext cx="185126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 automatic query generation</a:t>
            </a:r>
            <a:endParaRPr lang="en-US" sz="1013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360409"/>
            <a:ext cx="114300" cy="1143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71488" y="3349693"/>
            <a:ext cx="126131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@Query annotation</a:t>
            </a:r>
            <a:endParaRPr lang="en-US" sz="1013" dirty="0"/>
          </a:p>
        </p:txBody>
      </p:sp>
      <p:sp>
        <p:nvSpPr>
          <p:cNvPr id="14" name="Text 7"/>
          <p:cNvSpPr/>
          <p:nvPr/>
        </p:nvSpPr>
        <p:spPr>
          <a:xfrm>
            <a:off x="1661368" y="3349693"/>
            <a:ext cx="188190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 custom JPQL or native SQL</a:t>
            </a:r>
            <a:endParaRPr lang="en-US" sz="1013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626151"/>
            <a:ext cx="114300" cy="1143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471488" y="3615435"/>
            <a:ext cx="111704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Specification API</a:t>
            </a:r>
            <a:endParaRPr lang="en-US" sz="1013" dirty="0"/>
          </a:p>
        </p:txBody>
      </p:sp>
      <p:sp>
        <p:nvSpPr>
          <p:cNvPr id="17" name="Text 9"/>
          <p:cNvSpPr/>
          <p:nvPr/>
        </p:nvSpPr>
        <p:spPr>
          <a:xfrm>
            <a:off x="1517098" y="3615435"/>
            <a:ext cx="160815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 dynamic query building</a:t>
            </a:r>
            <a:endParaRPr lang="en-US" sz="1013" dirty="0"/>
          </a:p>
        </p:txBody>
      </p:sp>
      <p:sp>
        <p:nvSpPr>
          <p:cNvPr id="18" name="Text 10"/>
          <p:cNvSpPr/>
          <p:nvPr/>
        </p:nvSpPr>
        <p:spPr>
          <a:xfrm>
            <a:off x="285750" y="3891893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Entity Mapping</a:t>
            </a:r>
            <a:endParaRPr lang="en-US" sz="1238" dirty="0"/>
          </a:p>
        </p:txBody>
      </p:sp>
      <p:sp>
        <p:nvSpPr>
          <p:cNvPr id="19" name="Shape 11"/>
          <p:cNvSpPr/>
          <p:nvPr/>
        </p:nvSpPr>
        <p:spPr>
          <a:xfrm>
            <a:off x="285750" y="4234793"/>
            <a:ext cx="4114800" cy="1428750"/>
          </a:xfrm>
          <a:prstGeom prst="rect">
            <a:avLst/>
          </a:prstGeom>
          <a:solidFill>
            <a:srgbClr val="2D2D2D"/>
          </a:solidFill>
          <a:ln/>
        </p:spPr>
      </p:sp>
      <p:sp>
        <p:nvSpPr>
          <p:cNvPr id="20" name="Text 12"/>
          <p:cNvSpPr/>
          <p:nvPr/>
        </p:nvSpPr>
        <p:spPr>
          <a:xfrm>
            <a:off x="392906" y="4359808"/>
            <a:ext cx="3972567" cy="46148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@Entity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@Table(name = "buses")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public class Bus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@Id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@GeneratedValue(strategy = GenerationType.IDENTITY)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Long id;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@Column(name = "bus_number", nullable = false, unique = true)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String busNumber;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@Column(name = "total_seats")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Integer totalSeats;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@Column(name = "bus_type")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String busType;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@ManyToOne(fetch = FetchType.LAZY)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@JoinColumn(name = "route_id")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Route route;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@Column(name = "departure_time")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LocalDateTime departureTime;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@Column(name = "arrival_time")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LocalDateTime arrivalTime;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@Column(name = "fare")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BigDecimal fare;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@OneToMany(mappedBy = "bus", cascade = CascadeType.ALL)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List</a:t>
            </a:r>
            <a:endParaRPr lang="en-US" sz="788" dirty="0"/>
          </a:p>
        </p:txBody>
      </p:sp>
      <p:sp>
        <p:nvSpPr>
          <p:cNvPr id="21" name="Text 13"/>
          <p:cNvSpPr/>
          <p:nvPr/>
        </p:nvSpPr>
        <p:spPr>
          <a:xfrm>
            <a:off x="392906" y="8860371"/>
            <a:ext cx="1631900" cy="56435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seats;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// Getters and setters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788" dirty="0"/>
          </a:p>
        </p:txBody>
      </p:sp>
      <p:sp>
        <p:nvSpPr>
          <p:cNvPr id="22" name="Text 14"/>
          <p:cNvSpPr/>
          <p:nvPr/>
        </p:nvSpPr>
        <p:spPr>
          <a:xfrm>
            <a:off x="4743450" y="885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Repository Interfaces</a:t>
            </a:r>
            <a:endParaRPr lang="en-US" sz="1238" dirty="0"/>
          </a:p>
        </p:txBody>
      </p:sp>
      <p:sp>
        <p:nvSpPr>
          <p:cNvPr id="23" name="Shape 15"/>
          <p:cNvSpPr/>
          <p:nvPr/>
        </p:nvSpPr>
        <p:spPr>
          <a:xfrm>
            <a:off x="4743450" y="1228725"/>
            <a:ext cx="4114800" cy="1428750"/>
          </a:xfrm>
          <a:prstGeom prst="rect">
            <a:avLst/>
          </a:prstGeom>
          <a:solidFill>
            <a:srgbClr val="2D2D2D"/>
          </a:solidFill>
          <a:ln/>
        </p:spPr>
      </p:sp>
      <p:sp>
        <p:nvSpPr>
          <p:cNvPr id="24" name="Text 16"/>
          <p:cNvSpPr/>
          <p:nvPr/>
        </p:nvSpPr>
        <p:spPr>
          <a:xfrm>
            <a:off x="4850606" y="1353741"/>
            <a:ext cx="1931994" cy="2643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public interface BusRepository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extends JpaRepository</a:t>
            </a:r>
            <a:endParaRPr lang="en-US" sz="788" dirty="0"/>
          </a:p>
        </p:txBody>
      </p:sp>
      <p:sp>
        <p:nvSpPr>
          <p:cNvPr id="25" name="Text 17"/>
          <p:cNvSpPr/>
          <p:nvPr/>
        </p:nvSpPr>
        <p:spPr>
          <a:xfrm>
            <a:off x="4850606" y="1503759"/>
            <a:ext cx="3072315" cy="11644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// Find buses by source, destination and date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@Query("SELECT b FROM Bus b JOIN b.route r " +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"WHERE r.source = :source " +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"AND r.destination = :destination " +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"AND DATE(b.departureTime) = :date")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List</a:t>
            </a:r>
            <a:endParaRPr lang="en-US" sz="788" dirty="0"/>
          </a:p>
        </p:txBody>
      </p:sp>
      <p:sp>
        <p:nvSpPr>
          <p:cNvPr id="26" name="Text 18"/>
          <p:cNvSpPr/>
          <p:nvPr/>
        </p:nvSpPr>
        <p:spPr>
          <a:xfrm>
            <a:off x="4850606" y="2553891"/>
            <a:ext cx="3012291" cy="17645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findBySourceAndDestinationAndDate(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@Param("source") String source,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@Param("destination") String destination,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@Param("date") LocalDate date);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// Find buses with available seats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@Query("SELECT b FROM Bus b WHERE b.id IN " +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"(SELECT s.bus.id FROM Seat s " +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"WHERE s.isAvailable = true " +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"GROUP BY s.bus.id " +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"HAVING COUNT(s) &gt;= :seatCount)")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List</a:t>
            </a:r>
            <a:endParaRPr lang="en-US" sz="788" dirty="0"/>
          </a:p>
        </p:txBody>
      </p:sp>
      <p:sp>
        <p:nvSpPr>
          <p:cNvPr id="27" name="Text 19"/>
          <p:cNvSpPr/>
          <p:nvPr/>
        </p:nvSpPr>
        <p:spPr>
          <a:xfrm>
            <a:off x="4850606" y="4204097"/>
            <a:ext cx="289227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findBusesWithAvailableSeats(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@Param("seatCount") Integer seatCount);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// Find by bus number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Optional</a:t>
            </a:r>
            <a:endParaRPr lang="en-US" sz="788" dirty="0"/>
          </a:p>
        </p:txBody>
      </p:sp>
      <p:sp>
        <p:nvSpPr>
          <p:cNvPr id="28" name="Text 20"/>
          <p:cNvSpPr/>
          <p:nvPr/>
        </p:nvSpPr>
        <p:spPr>
          <a:xfrm>
            <a:off x="4850606" y="4804172"/>
            <a:ext cx="2892270" cy="2643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findByBusNumber(String busNumber);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788" dirty="0"/>
          </a:p>
        </p:txBody>
      </p:sp>
      <p:sp>
        <p:nvSpPr>
          <p:cNvPr id="29" name="Shape 21"/>
          <p:cNvSpPr/>
          <p:nvPr/>
        </p:nvSpPr>
        <p:spPr>
          <a:xfrm>
            <a:off x="4743450" y="2800350"/>
            <a:ext cx="4114800" cy="215308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0" name="Text 22"/>
          <p:cNvSpPr/>
          <p:nvPr/>
        </p:nvSpPr>
        <p:spPr>
          <a:xfrm>
            <a:off x="4886325" y="2943225"/>
            <a:ext cx="39004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Common Database Operations</a:t>
            </a:r>
            <a:endParaRPr lang="en-US" sz="1013" dirty="0"/>
          </a:p>
        </p:txBody>
      </p:sp>
      <p:pic>
        <p:nvPicPr>
          <p:cNvPr id="31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6325" y="3236119"/>
            <a:ext cx="100013" cy="114300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5057775" y="3225403"/>
            <a:ext cx="117874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CRUD operations:</a:t>
            </a:r>
            <a:endParaRPr lang="en-US" sz="1013" dirty="0"/>
          </a:p>
        </p:txBody>
      </p:sp>
      <p:sp>
        <p:nvSpPr>
          <p:cNvPr id="33" name="Text 24"/>
          <p:cNvSpPr/>
          <p:nvPr/>
        </p:nvSpPr>
        <p:spPr>
          <a:xfrm>
            <a:off x="6165084" y="3225403"/>
            <a:ext cx="210090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save(), findById(), findAll(), delete()</a:t>
            </a:r>
            <a:endParaRPr lang="en-US" sz="1013" dirty="0"/>
          </a:p>
        </p:txBody>
      </p:sp>
      <p:pic>
        <p:nvPicPr>
          <p:cNvPr id="34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6325" y="3501861"/>
            <a:ext cx="114300" cy="114300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5072063" y="3491145"/>
            <a:ext cx="6214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Filtering:</a:t>
            </a:r>
            <a:endParaRPr lang="en-US" sz="1013" dirty="0"/>
          </a:p>
        </p:txBody>
      </p:sp>
      <p:sp>
        <p:nvSpPr>
          <p:cNvPr id="36" name="Text 26"/>
          <p:cNvSpPr/>
          <p:nvPr/>
        </p:nvSpPr>
        <p:spPr>
          <a:xfrm>
            <a:off x="5072063" y="3491145"/>
            <a:ext cx="2415480" cy="3228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findBySourceAndDestination(), findByDepartureDateBetween()</a:t>
            </a:r>
            <a:endParaRPr lang="en-US" sz="1013" dirty="0"/>
          </a:p>
        </p:txBody>
      </p:sp>
      <p:pic>
        <p:nvPicPr>
          <p:cNvPr id="37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6325" y="3947620"/>
            <a:ext cx="71438" cy="114300"/>
          </a:xfrm>
          <a:prstGeom prst="rect">
            <a:avLst/>
          </a:prstGeom>
        </p:spPr>
      </p:pic>
      <p:sp>
        <p:nvSpPr>
          <p:cNvPr id="38" name="Text 27"/>
          <p:cNvSpPr/>
          <p:nvPr/>
        </p:nvSpPr>
        <p:spPr>
          <a:xfrm>
            <a:off x="5029200" y="3936904"/>
            <a:ext cx="56427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Sorting:</a:t>
            </a:r>
            <a:endParaRPr lang="en-US" sz="1013" dirty="0"/>
          </a:p>
        </p:txBody>
      </p:sp>
      <p:sp>
        <p:nvSpPr>
          <p:cNvPr id="39" name="Text 28"/>
          <p:cNvSpPr/>
          <p:nvPr/>
        </p:nvSpPr>
        <p:spPr>
          <a:xfrm>
            <a:off x="5029200" y="3936904"/>
            <a:ext cx="2767533" cy="3228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findAllByOrderByDepartureTimeAsc(), findBySourceOrderByFareAsc()</a:t>
            </a:r>
            <a:endParaRPr lang="en-US" sz="1013" dirty="0"/>
          </a:p>
        </p:txBody>
      </p:sp>
      <p:pic>
        <p:nvPicPr>
          <p:cNvPr id="40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6325" y="4393378"/>
            <a:ext cx="85725" cy="114300"/>
          </a:xfrm>
          <a:prstGeom prst="rect">
            <a:avLst/>
          </a:prstGeom>
        </p:spPr>
      </p:pic>
      <p:sp>
        <p:nvSpPr>
          <p:cNvPr id="41" name="Text 29"/>
          <p:cNvSpPr/>
          <p:nvPr/>
        </p:nvSpPr>
        <p:spPr>
          <a:xfrm>
            <a:off x="5043488" y="4382663"/>
            <a:ext cx="77152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Pagination:</a:t>
            </a:r>
            <a:endParaRPr lang="en-US" sz="1013" dirty="0"/>
          </a:p>
        </p:txBody>
      </p:sp>
      <p:sp>
        <p:nvSpPr>
          <p:cNvPr id="42" name="Text 30"/>
          <p:cNvSpPr/>
          <p:nvPr/>
        </p:nvSpPr>
        <p:spPr>
          <a:xfrm>
            <a:off x="5043488" y="4382663"/>
            <a:ext cx="3130190" cy="3228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findAll(Pageable), findByBusType(String, Pageable)</a:t>
            </a:r>
            <a:endParaRPr lang="en-US" sz="1013" dirty="0"/>
          </a:p>
        </p:txBody>
      </p:sp>
      <p:pic>
        <p:nvPicPr>
          <p:cNvPr id="43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8219" y="5511738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2494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Testing: API with Postman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885825"/>
            <a:ext cx="4114800" cy="21431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3171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Postman Features</a:t>
            </a:r>
            <a:endParaRPr lang="en-US" sz="123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543300"/>
            <a:ext cx="114300" cy="1143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71488" y="3532584"/>
            <a:ext cx="8073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Collections:</a:t>
            </a:r>
            <a:endParaRPr lang="en-US" sz="1013" dirty="0"/>
          </a:p>
        </p:txBody>
      </p:sp>
      <p:sp>
        <p:nvSpPr>
          <p:cNvPr id="8" name="Text 3"/>
          <p:cNvSpPr/>
          <p:nvPr/>
        </p:nvSpPr>
        <p:spPr>
          <a:xfrm>
            <a:off x="1207350" y="3532584"/>
            <a:ext cx="228002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Organize API requests by functionality</a:t>
            </a:r>
            <a:endParaRPr lang="en-US" sz="101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809042"/>
            <a:ext cx="114300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71488" y="3798326"/>
            <a:ext cx="97169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Environments:</a:t>
            </a:r>
            <a:endParaRPr lang="en-US" sz="1013" dirty="0"/>
          </a:p>
        </p:txBody>
      </p:sp>
      <p:sp>
        <p:nvSpPr>
          <p:cNvPr id="11" name="Text 5"/>
          <p:cNvSpPr/>
          <p:nvPr/>
        </p:nvSpPr>
        <p:spPr>
          <a:xfrm>
            <a:off x="471488" y="3798326"/>
            <a:ext cx="3804465" cy="3228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Configure variables for different setups (dev, test, prod)</a:t>
            </a:r>
            <a:endParaRPr lang="en-US" sz="1013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254801"/>
            <a:ext cx="142875" cy="1143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00063" y="4244085"/>
            <a:ext cx="128632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Pre-request scripts:</a:t>
            </a:r>
            <a:endParaRPr lang="en-US" sz="1013" dirty="0"/>
          </a:p>
        </p:txBody>
      </p:sp>
      <p:sp>
        <p:nvSpPr>
          <p:cNvPr id="14" name="Text 7"/>
          <p:cNvSpPr/>
          <p:nvPr/>
        </p:nvSpPr>
        <p:spPr>
          <a:xfrm>
            <a:off x="1714946" y="4244085"/>
            <a:ext cx="215866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Execute code before request is sent</a:t>
            </a:r>
            <a:endParaRPr lang="en-US" sz="1013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520543"/>
            <a:ext cx="100013" cy="1143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457200" y="4509827"/>
            <a:ext cx="82652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Test scripts:</a:t>
            </a:r>
            <a:endParaRPr lang="en-US" sz="1013" dirty="0"/>
          </a:p>
        </p:txBody>
      </p:sp>
      <p:sp>
        <p:nvSpPr>
          <p:cNvPr id="17" name="Text 9"/>
          <p:cNvSpPr/>
          <p:nvPr/>
        </p:nvSpPr>
        <p:spPr>
          <a:xfrm>
            <a:off x="1212289" y="4509827"/>
            <a:ext cx="207749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Validate responses with assertions</a:t>
            </a:r>
            <a:endParaRPr lang="en-US" sz="1013" dirty="0"/>
          </a:p>
        </p:txBody>
      </p:sp>
      <p:sp>
        <p:nvSpPr>
          <p:cNvPr id="18" name="Shape 10"/>
          <p:cNvSpPr/>
          <p:nvPr/>
        </p:nvSpPr>
        <p:spPr>
          <a:xfrm>
            <a:off x="4743450" y="885825"/>
            <a:ext cx="4114800" cy="45148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6325" y="1060847"/>
            <a:ext cx="128588" cy="128588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5086350" y="1028700"/>
            <a:ext cx="129109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Test Script Example</a:t>
            </a:r>
            <a:endParaRPr lang="en-US" sz="1013" dirty="0"/>
          </a:p>
        </p:txBody>
      </p:sp>
      <p:sp>
        <p:nvSpPr>
          <p:cNvPr id="21" name="Shape 12"/>
          <p:cNvSpPr/>
          <p:nvPr/>
        </p:nvSpPr>
        <p:spPr>
          <a:xfrm>
            <a:off x="4886325" y="1293019"/>
            <a:ext cx="3829050" cy="3964781"/>
          </a:xfrm>
          <a:prstGeom prst="rect">
            <a:avLst/>
          </a:prstGeom>
          <a:solidFill>
            <a:srgbClr val="2D2D2D"/>
          </a:solidFill>
          <a:ln/>
        </p:spPr>
      </p:sp>
      <p:sp>
        <p:nvSpPr>
          <p:cNvPr id="22" name="Text 13"/>
          <p:cNvSpPr/>
          <p:nvPr/>
        </p:nvSpPr>
        <p:spPr>
          <a:xfrm>
            <a:off x="4993481" y="1400175"/>
            <a:ext cx="3686175" cy="37504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// Test for successful bus search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pm.test("Status code is 200", function()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pm.response.to.have.status(200);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});</a:t>
            </a:r>
            <a:endParaRPr lang="en-US" sz="788" dirty="0"/>
          </a:p>
          <a:p>
            <a:pPr marL="0" indent="0">
              <a:buNone/>
            </a:pP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pm.test("Response time is less than 500ms", function()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pm.expect(pm.response.responseTime).to.be.below(500);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});</a:t>
            </a:r>
            <a:endParaRPr lang="en-US" sz="788" dirty="0"/>
          </a:p>
          <a:p>
            <a:pPr marL="0" indent="0">
              <a:buNone/>
            </a:pP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pm.test("Response has buses array", function()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var jsonData = pm.response.json();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pm.expect(jsonData).to.be.an('array');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pm.expect(jsonData.length).to.be.at.least(1);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});</a:t>
            </a:r>
            <a:endParaRPr lang="en-US" sz="788" dirty="0"/>
          </a:p>
          <a:p>
            <a:pPr marL="0" indent="0">
              <a:buNone/>
            </a:pP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pm.test("Bus data structure is valid", function()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var jsonData = pm.response.json();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var bus = jsonData[0];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pm.expect(bus).to.have.property('id');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pm.expect(bus).to.have.property('busNumber');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pm.expect(bus).to.have.property('departureTime');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pm.expect(bus).to.have.property('arrivalTime');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pm.expect(bus).to.have.property('fare');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});</a:t>
            </a:r>
            <a:endParaRPr lang="en-US" sz="788" dirty="0"/>
          </a:p>
        </p:txBody>
      </p:sp>
      <p:sp>
        <p:nvSpPr>
          <p:cNvPr id="23" name="Text 14"/>
          <p:cNvSpPr/>
          <p:nvPr/>
        </p:nvSpPr>
        <p:spPr>
          <a:xfrm>
            <a:off x="4743450" y="5543550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Testing Workflow</a:t>
            </a:r>
            <a:endParaRPr lang="en-US" sz="1238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5915025"/>
            <a:ext cx="128588" cy="11430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4943475" y="5904309"/>
            <a:ext cx="12409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API Test Coverage:</a:t>
            </a:r>
            <a:endParaRPr lang="en-US" sz="1013" dirty="0"/>
          </a:p>
        </p:txBody>
      </p:sp>
      <p:sp>
        <p:nvSpPr>
          <p:cNvPr id="26" name="Text 16"/>
          <p:cNvSpPr/>
          <p:nvPr/>
        </p:nvSpPr>
        <p:spPr>
          <a:xfrm>
            <a:off x="6113013" y="5904309"/>
            <a:ext cx="190816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CRUD operations for all entities</a:t>
            </a:r>
            <a:endParaRPr lang="en-US" sz="1013" dirty="0"/>
          </a:p>
        </p:txBody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3450" y="6180767"/>
            <a:ext cx="114300" cy="114300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4929188" y="6170051"/>
            <a:ext cx="101951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Test Scenarios:</a:t>
            </a:r>
            <a:endParaRPr lang="en-US" sz="1013" dirty="0"/>
          </a:p>
        </p:txBody>
      </p:sp>
      <p:sp>
        <p:nvSpPr>
          <p:cNvPr id="29" name="Text 18"/>
          <p:cNvSpPr/>
          <p:nvPr/>
        </p:nvSpPr>
        <p:spPr>
          <a:xfrm>
            <a:off x="5877269" y="6170051"/>
            <a:ext cx="242318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Happy paths, edge cases, error handling</a:t>
            </a:r>
            <a:endParaRPr lang="en-US" sz="1013" dirty="0"/>
          </a:p>
        </p:txBody>
      </p:sp>
      <p:pic>
        <p:nvPicPr>
          <p:cNvPr id="3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3450" y="6446509"/>
            <a:ext cx="114300" cy="114300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4929188" y="6435793"/>
            <a:ext cx="82853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Automation:</a:t>
            </a:r>
            <a:endParaRPr lang="en-US" sz="1013" dirty="0"/>
          </a:p>
        </p:txBody>
      </p:sp>
      <p:sp>
        <p:nvSpPr>
          <p:cNvPr id="32" name="Text 20"/>
          <p:cNvSpPr/>
          <p:nvPr/>
        </p:nvSpPr>
        <p:spPr>
          <a:xfrm>
            <a:off x="5686285" y="6435793"/>
            <a:ext cx="293013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Run collections via Newman for CI/CD integration</a:t>
            </a:r>
            <a:endParaRPr lang="en-US" sz="1013" dirty="0"/>
          </a:p>
        </p:txBody>
      </p:sp>
      <p:pic>
        <p:nvPicPr>
          <p:cNvPr id="33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3450" y="6712251"/>
            <a:ext cx="85725" cy="114300"/>
          </a:xfrm>
          <a:prstGeom prst="rect">
            <a:avLst/>
          </a:prstGeom>
        </p:spPr>
      </p:pic>
      <p:sp>
        <p:nvSpPr>
          <p:cNvPr id="34" name="Text 21"/>
          <p:cNvSpPr/>
          <p:nvPr/>
        </p:nvSpPr>
        <p:spPr>
          <a:xfrm>
            <a:off x="4900613" y="6701535"/>
            <a:ext cx="105010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Documentation:</a:t>
            </a:r>
            <a:endParaRPr lang="en-US" sz="1013" dirty="0"/>
          </a:p>
        </p:txBody>
      </p:sp>
      <p:sp>
        <p:nvSpPr>
          <p:cNvPr id="35" name="Text 22"/>
          <p:cNvSpPr/>
          <p:nvPr/>
        </p:nvSpPr>
        <p:spPr>
          <a:xfrm>
            <a:off x="5879278" y="6701535"/>
            <a:ext cx="238726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Auto-generate API docs from collections</a:t>
            </a:r>
            <a:endParaRPr lang="en-US" sz="1013" dirty="0"/>
          </a:p>
        </p:txBody>
      </p:sp>
      <p:pic>
        <p:nvPicPr>
          <p:cNvPr id="36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8219" y="6654738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4107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System Features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96953" cy="159874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428625" y="1100138"/>
            <a:ext cx="357188" cy="357188"/>
          </a:xfrm>
          <a:prstGeom prst="ellipse">
            <a:avLst/>
          </a:prstGeom>
          <a:solidFill>
            <a:srgbClr val="1976D2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94" y="1193006"/>
            <a:ext cx="171450" cy="171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92969" y="1171575"/>
            <a:ext cx="8576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Bus Search</a:t>
            </a: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428625" y="1564481"/>
            <a:ext cx="39826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Advanced search functionality to find available buses based on source, destination, and date.</a:t>
            </a:r>
            <a:endParaRPr lang="en-US" sz="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007394"/>
            <a:ext cx="114300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0075" y="1978819"/>
            <a:ext cx="1754907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Filter by time, bus type, and price</a:t>
            </a:r>
            <a:endParaRPr lang="en-US" sz="9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2224553"/>
            <a:ext cx="114300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0075" y="2195978"/>
            <a:ext cx="155806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Real-time availability updates</a:t>
            </a:r>
            <a:endParaRPr lang="en-US" sz="900" dirty="0"/>
          </a:p>
        </p:txBody>
      </p:sp>
      <p:sp>
        <p:nvSpPr>
          <p:cNvPr id="13" name="Shape 7"/>
          <p:cNvSpPr/>
          <p:nvPr/>
        </p:nvSpPr>
        <p:spPr>
          <a:xfrm>
            <a:off x="4661297" y="957263"/>
            <a:ext cx="4196953" cy="159874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Shape 8"/>
          <p:cNvSpPr/>
          <p:nvPr/>
        </p:nvSpPr>
        <p:spPr>
          <a:xfrm>
            <a:off x="4804172" y="1100138"/>
            <a:ext cx="357188" cy="357188"/>
          </a:xfrm>
          <a:prstGeom prst="ellipse">
            <a:avLst/>
          </a:prstGeom>
          <a:solidFill>
            <a:srgbClr val="1976D2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7756" y="1193006"/>
            <a:ext cx="150019" cy="1714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68516" y="1171575"/>
            <a:ext cx="104812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Seat Selection</a:t>
            </a:r>
            <a:endParaRPr lang="en-US" sz="1125" dirty="0"/>
          </a:p>
        </p:txBody>
      </p:sp>
      <p:sp>
        <p:nvSpPr>
          <p:cNvPr id="17" name="Text 10"/>
          <p:cNvSpPr/>
          <p:nvPr/>
        </p:nvSpPr>
        <p:spPr>
          <a:xfrm>
            <a:off x="4804172" y="1564481"/>
            <a:ext cx="39826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Interactive seat layout allowing users to select their preferred seats from available options.</a:t>
            </a:r>
            <a:endParaRPr lang="en-US" sz="9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4172" y="2007394"/>
            <a:ext cx="114300" cy="1143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975622" y="1978819"/>
            <a:ext cx="1975247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Visual seat map with status indicators</a:t>
            </a:r>
            <a:endParaRPr lang="en-US" sz="90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4172" y="2224553"/>
            <a:ext cx="114300" cy="114300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4975622" y="2195978"/>
            <a:ext cx="1704231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Multiple seat selection capability</a:t>
            </a:r>
            <a:endParaRPr lang="en-US" sz="900" dirty="0"/>
          </a:p>
        </p:txBody>
      </p:sp>
      <p:sp>
        <p:nvSpPr>
          <p:cNvPr id="22" name="Shape 13"/>
          <p:cNvSpPr/>
          <p:nvPr/>
        </p:nvSpPr>
        <p:spPr>
          <a:xfrm>
            <a:off x="285750" y="2734605"/>
            <a:ext cx="4196953" cy="159874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3" name="Shape 14"/>
          <p:cNvSpPr/>
          <p:nvPr/>
        </p:nvSpPr>
        <p:spPr>
          <a:xfrm>
            <a:off x="428625" y="2877480"/>
            <a:ext cx="357188" cy="357188"/>
          </a:xfrm>
          <a:prstGeom prst="ellipse">
            <a:avLst/>
          </a:prstGeom>
          <a:solidFill>
            <a:srgbClr val="1976D2"/>
          </a:solidFill>
          <a:ln/>
        </p:spPr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778" y="2970349"/>
            <a:ext cx="192881" cy="17145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892969" y="2948918"/>
            <a:ext cx="118326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Secure Payment</a:t>
            </a:r>
            <a:endParaRPr lang="en-US" sz="1125" dirty="0"/>
          </a:p>
        </p:txBody>
      </p:sp>
      <p:sp>
        <p:nvSpPr>
          <p:cNvPr id="26" name="Text 16"/>
          <p:cNvSpPr/>
          <p:nvPr/>
        </p:nvSpPr>
        <p:spPr>
          <a:xfrm>
            <a:off x="428625" y="3341824"/>
            <a:ext cx="39826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Multiple payment options with secure transaction processing and instant confirmation.</a:t>
            </a:r>
            <a:endParaRPr lang="en-US" sz="900" dirty="0"/>
          </a:p>
        </p:txBody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625" y="3784736"/>
            <a:ext cx="114300" cy="114300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600075" y="3756161"/>
            <a:ext cx="1710482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Credit/debit cards, digital wallets</a:t>
            </a:r>
            <a:endParaRPr lang="en-US" sz="900" dirty="0"/>
          </a:p>
        </p:txBody>
      </p:sp>
      <p:pic>
        <p:nvPicPr>
          <p:cNvPr id="29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625" y="4001895"/>
            <a:ext cx="114300" cy="114300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600075" y="3973320"/>
            <a:ext cx="198361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PCI-DSS compliant payment gateway</a:t>
            </a:r>
            <a:endParaRPr lang="en-US" sz="900" dirty="0"/>
          </a:p>
        </p:txBody>
      </p:sp>
      <p:sp>
        <p:nvSpPr>
          <p:cNvPr id="31" name="Shape 19"/>
          <p:cNvSpPr/>
          <p:nvPr/>
        </p:nvSpPr>
        <p:spPr>
          <a:xfrm>
            <a:off x="4661297" y="2734605"/>
            <a:ext cx="4196953" cy="159874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2" name="Shape 20"/>
          <p:cNvSpPr/>
          <p:nvPr/>
        </p:nvSpPr>
        <p:spPr>
          <a:xfrm>
            <a:off x="4804172" y="2877480"/>
            <a:ext cx="357188" cy="357188"/>
          </a:xfrm>
          <a:prstGeom prst="ellipse">
            <a:avLst/>
          </a:prstGeom>
          <a:solidFill>
            <a:srgbClr val="1976D2"/>
          </a:solidFill>
          <a:ln/>
        </p:spPr>
      </p:sp>
      <p:pic>
        <p:nvPicPr>
          <p:cNvPr id="33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6325" y="2970349"/>
            <a:ext cx="192881" cy="171450"/>
          </a:xfrm>
          <a:prstGeom prst="rect">
            <a:avLst/>
          </a:prstGeom>
        </p:spPr>
      </p:pic>
      <p:sp>
        <p:nvSpPr>
          <p:cNvPr id="34" name="Text 21"/>
          <p:cNvSpPr/>
          <p:nvPr/>
        </p:nvSpPr>
        <p:spPr>
          <a:xfrm>
            <a:off x="5268516" y="2948918"/>
            <a:ext cx="70413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E-Tickets</a:t>
            </a:r>
            <a:endParaRPr lang="en-US" sz="1125" dirty="0"/>
          </a:p>
        </p:txBody>
      </p:sp>
      <p:sp>
        <p:nvSpPr>
          <p:cNvPr id="35" name="Text 22"/>
          <p:cNvSpPr/>
          <p:nvPr/>
        </p:nvSpPr>
        <p:spPr>
          <a:xfrm>
            <a:off x="4804172" y="3341824"/>
            <a:ext cx="39826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Paperless ticketing system with digital tickets delivered via email and available in the user account.</a:t>
            </a:r>
            <a:endParaRPr lang="en-US" sz="900" dirty="0"/>
          </a:p>
        </p:txBody>
      </p:sp>
      <p:pic>
        <p:nvPicPr>
          <p:cNvPr id="36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4172" y="3784736"/>
            <a:ext cx="114300" cy="114300"/>
          </a:xfrm>
          <a:prstGeom prst="rect">
            <a:avLst/>
          </a:prstGeom>
        </p:spPr>
      </p:pic>
      <p:sp>
        <p:nvSpPr>
          <p:cNvPr id="37" name="Text 23"/>
          <p:cNvSpPr/>
          <p:nvPr/>
        </p:nvSpPr>
        <p:spPr>
          <a:xfrm>
            <a:off x="4975622" y="3756161"/>
            <a:ext cx="143745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QR code for easy boarding</a:t>
            </a:r>
            <a:endParaRPr lang="en-US" sz="900" dirty="0"/>
          </a:p>
        </p:txBody>
      </p:sp>
      <p:pic>
        <p:nvPicPr>
          <p:cNvPr id="38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4172" y="4001895"/>
            <a:ext cx="114300" cy="114300"/>
          </a:xfrm>
          <a:prstGeom prst="rect">
            <a:avLst/>
          </a:prstGeom>
        </p:spPr>
      </p:pic>
      <p:sp>
        <p:nvSpPr>
          <p:cNvPr id="39" name="Text 24"/>
          <p:cNvSpPr/>
          <p:nvPr/>
        </p:nvSpPr>
        <p:spPr>
          <a:xfrm>
            <a:off x="4975622" y="3973320"/>
            <a:ext cx="141189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Downloadable PDF tickets</a:t>
            </a:r>
            <a:endParaRPr lang="en-US" sz="900" dirty="0"/>
          </a:p>
        </p:txBody>
      </p:sp>
      <p:sp>
        <p:nvSpPr>
          <p:cNvPr id="40" name="Shape 25"/>
          <p:cNvSpPr/>
          <p:nvPr/>
        </p:nvSpPr>
        <p:spPr>
          <a:xfrm>
            <a:off x="285750" y="4511948"/>
            <a:ext cx="4196953" cy="159874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1" name="Shape 26"/>
          <p:cNvSpPr/>
          <p:nvPr/>
        </p:nvSpPr>
        <p:spPr>
          <a:xfrm>
            <a:off x="428625" y="4654823"/>
            <a:ext cx="357188" cy="357188"/>
          </a:xfrm>
          <a:prstGeom prst="ellipse">
            <a:avLst/>
          </a:prstGeom>
          <a:solidFill>
            <a:srgbClr val="1976D2"/>
          </a:solidFill>
          <a:ln/>
        </p:spPr>
      </p:sp>
      <p:pic>
        <p:nvPicPr>
          <p:cNvPr id="42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2209" y="4747692"/>
            <a:ext cx="150019" cy="171450"/>
          </a:xfrm>
          <a:prstGeom prst="rect">
            <a:avLst/>
          </a:prstGeom>
        </p:spPr>
      </p:pic>
      <p:sp>
        <p:nvSpPr>
          <p:cNvPr id="43" name="Text 27"/>
          <p:cNvSpPr/>
          <p:nvPr/>
        </p:nvSpPr>
        <p:spPr>
          <a:xfrm>
            <a:off x="892969" y="4726260"/>
            <a:ext cx="9529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User Profiles</a:t>
            </a:r>
            <a:endParaRPr lang="en-US" sz="1125" dirty="0"/>
          </a:p>
        </p:txBody>
      </p:sp>
      <p:sp>
        <p:nvSpPr>
          <p:cNvPr id="44" name="Text 28"/>
          <p:cNvSpPr/>
          <p:nvPr/>
        </p:nvSpPr>
        <p:spPr>
          <a:xfrm>
            <a:off x="428625" y="5119167"/>
            <a:ext cx="39826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Personalized user accounts to manage bookings, view history, and store preferences.</a:t>
            </a:r>
            <a:endParaRPr lang="en-US" sz="900" dirty="0"/>
          </a:p>
        </p:txBody>
      </p:sp>
      <p:pic>
        <p:nvPicPr>
          <p:cNvPr id="45" name="Image 1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5562079"/>
            <a:ext cx="114300" cy="114300"/>
          </a:xfrm>
          <a:prstGeom prst="rect">
            <a:avLst/>
          </a:prstGeom>
        </p:spPr>
      </p:pic>
      <p:sp>
        <p:nvSpPr>
          <p:cNvPr id="46" name="Text 29"/>
          <p:cNvSpPr/>
          <p:nvPr/>
        </p:nvSpPr>
        <p:spPr>
          <a:xfrm>
            <a:off x="600075" y="5533504"/>
            <a:ext cx="1850399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Booking history and upcoming trips</a:t>
            </a:r>
            <a:endParaRPr lang="en-US" sz="900" dirty="0"/>
          </a:p>
        </p:txBody>
      </p:sp>
      <p:pic>
        <p:nvPicPr>
          <p:cNvPr id="4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8625" y="5779238"/>
            <a:ext cx="114300" cy="114300"/>
          </a:xfrm>
          <a:prstGeom prst="rect">
            <a:avLst/>
          </a:prstGeom>
        </p:spPr>
      </p:pic>
      <p:sp>
        <p:nvSpPr>
          <p:cNvPr id="48" name="Text 30"/>
          <p:cNvSpPr/>
          <p:nvPr/>
        </p:nvSpPr>
        <p:spPr>
          <a:xfrm>
            <a:off x="600075" y="5750663"/>
            <a:ext cx="221908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Saved passenger details for quick booking</a:t>
            </a:r>
            <a:endParaRPr lang="en-US" sz="900" dirty="0"/>
          </a:p>
        </p:txBody>
      </p:sp>
      <p:sp>
        <p:nvSpPr>
          <p:cNvPr id="49" name="Shape 31"/>
          <p:cNvSpPr/>
          <p:nvPr/>
        </p:nvSpPr>
        <p:spPr>
          <a:xfrm>
            <a:off x="4661297" y="4511948"/>
            <a:ext cx="4196953" cy="159874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0" name="Shape 32"/>
          <p:cNvSpPr/>
          <p:nvPr/>
        </p:nvSpPr>
        <p:spPr>
          <a:xfrm>
            <a:off x="4804172" y="4654823"/>
            <a:ext cx="357188" cy="357188"/>
          </a:xfrm>
          <a:prstGeom prst="ellipse">
            <a:avLst/>
          </a:prstGeom>
          <a:solidFill>
            <a:srgbClr val="1976D2"/>
          </a:solidFill>
          <a:ln/>
        </p:spPr>
      </p:sp>
      <p:pic>
        <p:nvPicPr>
          <p:cNvPr id="51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07756" y="4747692"/>
            <a:ext cx="150019" cy="171450"/>
          </a:xfrm>
          <a:prstGeom prst="rect">
            <a:avLst/>
          </a:prstGeom>
        </p:spPr>
      </p:pic>
      <p:sp>
        <p:nvSpPr>
          <p:cNvPr id="52" name="Text 33"/>
          <p:cNvSpPr/>
          <p:nvPr/>
        </p:nvSpPr>
        <p:spPr>
          <a:xfrm>
            <a:off x="5268516" y="4726260"/>
            <a:ext cx="93664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Notifications</a:t>
            </a:r>
            <a:endParaRPr lang="en-US" sz="1125" dirty="0"/>
          </a:p>
        </p:txBody>
      </p:sp>
      <p:sp>
        <p:nvSpPr>
          <p:cNvPr id="53" name="Text 34"/>
          <p:cNvSpPr/>
          <p:nvPr/>
        </p:nvSpPr>
        <p:spPr>
          <a:xfrm>
            <a:off x="4804172" y="5119167"/>
            <a:ext cx="398264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Automated alerts and notifications for booking confirmations, reminders, and travel updates.</a:t>
            </a:r>
            <a:endParaRPr lang="en-US" sz="900" dirty="0"/>
          </a:p>
        </p:txBody>
      </p:sp>
      <p:pic>
        <p:nvPicPr>
          <p:cNvPr id="54" name="Image 1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4172" y="5562079"/>
            <a:ext cx="114300" cy="114300"/>
          </a:xfrm>
          <a:prstGeom prst="rect">
            <a:avLst/>
          </a:prstGeom>
        </p:spPr>
      </p:pic>
      <p:sp>
        <p:nvSpPr>
          <p:cNvPr id="55" name="Text 35"/>
          <p:cNvSpPr/>
          <p:nvPr/>
        </p:nvSpPr>
        <p:spPr>
          <a:xfrm>
            <a:off x="4975622" y="5533504"/>
            <a:ext cx="149449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Email and SMS notifications</a:t>
            </a:r>
            <a:endParaRPr lang="en-US" sz="900" dirty="0"/>
          </a:p>
        </p:txBody>
      </p:sp>
      <p:pic>
        <p:nvPicPr>
          <p:cNvPr id="56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04172" y="5779238"/>
            <a:ext cx="114300" cy="114300"/>
          </a:xfrm>
          <a:prstGeom prst="rect">
            <a:avLst/>
          </a:prstGeom>
        </p:spPr>
      </p:pic>
      <p:sp>
        <p:nvSpPr>
          <p:cNvPr id="57" name="Text 36"/>
          <p:cNvSpPr/>
          <p:nvPr/>
        </p:nvSpPr>
        <p:spPr>
          <a:xfrm>
            <a:off x="4975622" y="5750663"/>
            <a:ext cx="197960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Trip reminders and schedule changes</a:t>
            </a:r>
            <a:endParaRPr lang="en-US" sz="900" dirty="0"/>
          </a:p>
        </p:txBody>
      </p:sp>
      <p:pic>
        <p:nvPicPr>
          <p:cNvPr id="58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08219" y="5816017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Security Implementation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114800" cy="21431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028700"/>
            <a:ext cx="2857500" cy="18573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85750" y="3171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Authentication &amp; Authorization</a:t>
            </a:r>
            <a:endParaRPr lang="en-US" sz="123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543300"/>
            <a:ext cx="142875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063" y="3532584"/>
            <a:ext cx="166466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JWT-based authentication</a:t>
            </a:r>
            <a:endParaRPr lang="en-US" sz="1013" dirty="0"/>
          </a:p>
        </p:txBody>
      </p:sp>
      <p:sp>
        <p:nvSpPr>
          <p:cNvPr id="9" name="Text 4"/>
          <p:cNvSpPr/>
          <p:nvPr/>
        </p:nvSpPr>
        <p:spPr>
          <a:xfrm>
            <a:off x="2093286" y="3532584"/>
            <a:ext cx="151503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 stateless API security</a:t>
            </a:r>
            <a:endParaRPr lang="en-US" sz="1013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809042"/>
            <a:ext cx="114300" cy="1143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71488" y="3798326"/>
            <a:ext cx="170082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Role-based access control</a:t>
            </a:r>
            <a:endParaRPr lang="en-US" sz="1013" dirty="0"/>
          </a:p>
        </p:txBody>
      </p:sp>
      <p:sp>
        <p:nvSpPr>
          <p:cNvPr id="12" name="Text 6"/>
          <p:cNvSpPr/>
          <p:nvPr/>
        </p:nvSpPr>
        <p:spPr>
          <a:xfrm>
            <a:off x="2100876" y="3798326"/>
            <a:ext cx="150788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(RBAC) for authorization</a:t>
            </a:r>
            <a:endParaRPr lang="en-US" sz="1013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074784"/>
            <a:ext cx="114300" cy="114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1488" y="4064068"/>
            <a:ext cx="137196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Password encryption</a:t>
            </a:r>
            <a:endParaRPr lang="en-US" sz="1013" dirty="0"/>
          </a:p>
        </p:txBody>
      </p:sp>
      <p:sp>
        <p:nvSpPr>
          <p:cNvPr id="15" name="Text 8"/>
          <p:cNvSpPr/>
          <p:nvPr/>
        </p:nvSpPr>
        <p:spPr>
          <a:xfrm>
            <a:off x="1772013" y="4064068"/>
            <a:ext cx="189401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using BCrypt hashing algorithm</a:t>
            </a:r>
            <a:endParaRPr lang="en-US" sz="1013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340526"/>
            <a:ext cx="114300" cy="1143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471488" y="4329810"/>
            <a:ext cx="109078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Token expiration</a:t>
            </a:r>
            <a:endParaRPr lang="en-US" sz="1013" dirty="0"/>
          </a:p>
        </p:txBody>
      </p:sp>
      <p:sp>
        <p:nvSpPr>
          <p:cNvPr id="18" name="Text 10"/>
          <p:cNvSpPr/>
          <p:nvPr/>
        </p:nvSpPr>
        <p:spPr>
          <a:xfrm>
            <a:off x="1490839" y="4329810"/>
            <a:ext cx="180109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and refresh token mechanism</a:t>
            </a:r>
            <a:endParaRPr lang="en-US" sz="1013" dirty="0"/>
          </a:p>
        </p:txBody>
      </p:sp>
      <p:sp>
        <p:nvSpPr>
          <p:cNvPr id="19" name="Text 11"/>
          <p:cNvSpPr/>
          <p:nvPr/>
        </p:nvSpPr>
        <p:spPr>
          <a:xfrm>
            <a:off x="4743450" y="885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Spring Security Configuration</a:t>
            </a:r>
            <a:endParaRPr lang="en-US" sz="1238" dirty="0"/>
          </a:p>
        </p:txBody>
      </p:sp>
      <p:sp>
        <p:nvSpPr>
          <p:cNvPr id="20" name="Shape 12"/>
          <p:cNvSpPr/>
          <p:nvPr/>
        </p:nvSpPr>
        <p:spPr>
          <a:xfrm>
            <a:off x="4743450" y="1228725"/>
            <a:ext cx="4114800" cy="1428750"/>
          </a:xfrm>
          <a:prstGeom prst="rect">
            <a:avLst/>
          </a:prstGeom>
          <a:solidFill>
            <a:srgbClr val="2D2D2D"/>
          </a:solidFill>
          <a:ln/>
        </p:spPr>
      </p:sp>
      <p:sp>
        <p:nvSpPr>
          <p:cNvPr id="21" name="Text 13"/>
          <p:cNvSpPr/>
          <p:nvPr/>
        </p:nvSpPr>
        <p:spPr>
          <a:xfrm>
            <a:off x="4850606" y="1335881"/>
            <a:ext cx="3971925" cy="49506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@Configuration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@EnableWebSecurity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public class SecurityConfig extends WebSecurityConfigurerAdapter {</a:t>
            </a:r>
            <a:endParaRPr lang="en-US" sz="788" dirty="0"/>
          </a:p>
          <a:p>
            <a:pPr marL="0" indent="0">
              <a:buNone/>
            </a:pP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@Autowired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JwtAuthenticationFilter jwtAuthFilter;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@Autowired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UserDetailsService userDetailsService;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@Override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protected void configure(HttpSecurity http) throws Exception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http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.csrf().disable()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.authorizeRequests()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.antMatchers("/api/auth/**").permitAll()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.antMatchers("/api/buses/**").permitAll()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.antMatchers("/api/reservations/**").authenticated()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.antMatchers("/api/admin/**").hasRole("ADMIN")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.anyRequest().authenticated()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.and()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.sessionManagement()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.sessionCreationPolicy(SessionCreationPolicy.STATELESS)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.and()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.addFilterBefore(jwtAuthFilter,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UsernamePasswordAuthenticationFilter.class);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@Bean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public PasswordEncoder passwordEncoder()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return new BCryptPasswordEncoder();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788" dirty="0"/>
          </a:p>
        </p:txBody>
      </p:sp>
      <p:sp>
        <p:nvSpPr>
          <p:cNvPr id="22" name="Text 14"/>
          <p:cNvSpPr/>
          <p:nvPr/>
        </p:nvSpPr>
        <p:spPr>
          <a:xfrm>
            <a:off x="4743450" y="277177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Protection</a:t>
            </a:r>
            <a:endParaRPr lang="en-US" sz="1238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450" y="3143250"/>
            <a:ext cx="100013" cy="11430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4914900" y="3132534"/>
            <a:ext cx="146455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HTTPS/TLS encryption</a:t>
            </a:r>
            <a:endParaRPr lang="en-US" sz="1013" dirty="0"/>
          </a:p>
        </p:txBody>
      </p:sp>
      <p:sp>
        <p:nvSpPr>
          <p:cNvPr id="25" name="Text 16"/>
          <p:cNvSpPr/>
          <p:nvPr/>
        </p:nvSpPr>
        <p:spPr>
          <a:xfrm>
            <a:off x="6308015" y="3132534"/>
            <a:ext cx="106492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 data in transit</a:t>
            </a:r>
            <a:endParaRPr lang="en-US" sz="1013" dirty="0"/>
          </a:p>
        </p:txBody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3408992"/>
            <a:ext cx="100013" cy="114300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4914900" y="3398276"/>
            <a:ext cx="162924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Sensitive data encryption</a:t>
            </a:r>
            <a:endParaRPr lang="en-US" sz="1013" dirty="0"/>
          </a:p>
        </p:txBody>
      </p:sp>
      <p:sp>
        <p:nvSpPr>
          <p:cNvPr id="28" name="Text 18"/>
          <p:cNvSpPr/>
          <p:nvPr/>
        </p:nvSpPr>
        <p:spPr>
          <a:xfrm>
            <a:off x="6472712" y="3398276"/>
            <a:ext cx="77208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 database</a:t>
            </a:r>
            <a:endParaRPr lang="en-US" sz="1013" dirty="0"/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3450" y="3674734"/>
            <a:ext cx="114300" cy="114300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4929188" y="3664018"/>
            <a:ext cx="102152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Input validation</a:t>
            </a:r>
            <a:endParaRPr lang="en-US" sz="1013" dirty="0"/>
          </a:p>
        </p:txBody>
      </p:sp>
      <p:sp>
        <p:nvSpPr>
          <p:cNvPr id="31" name="Text 20"/>
          <p:cNvSpPr/>
          <p:nvPr/>
        </p:nvSpPr>
        <p:spPr>
          <a:xfrm>
            <a:off x="5879278" y="3664018"/>
            <a:ext cx="162964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to prevent injection attacks</a:t>
            </a:r>
            <a:endParaRPr lang="en-US" sz="1013" dirty="0"/>
          </a:p>
        </p:txBody>
      </p:sp>
      <p:pic>
        <p:nvPicPr>
          <p:cNvPr id="3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3450" y="3940476"/>
            <a:ext cx="85725" cy="114300"/>
          </a:xfrm>
          <a:prstGeom prst="rect">
            <a:avLst/>
          </a:prstGeom>
        </p:spPr>
      </p:pic>
      <p:sp>
        <p:nvSpPr>
          <p:cNvPr id="33" name="Text 21"/>
          <p:cNvSpPr/>
          <p:nvPr/>
        </p:nvSpPr>
        <p:spPr>
          <a:xfrm>
            <a:off x="4900613" y="3929760"/>
            <a:ext cx="132912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PCI DSS compliance</a:t>
            </a:r>
            <a:endParaRPr lang="en-US" sz="1013" dirty="0"/>
          </a:p>
        </p:txBody>
      </p:sp>
      <p:sp>
        <p:nvSpPr>
          <p:cNvPr id="34" name="Text 22"/>
          <p:cNvSpPr/>
          <p:nvPr/>
        </p:nvSpPr>
        <p:spPr>
          <a:xfrm>
            <a:off x="6158303" y="3929760"/>
            <a:ext cx="144370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 payment processing</a:t>
            </a:r>
            <a:endParaRPr lang="en-US" sz="1013" dirty="0"/>
          </a:p>
        </p:txBody>
      </p:sp>
      <p:pic>
        <p:nvPicPr>
          <p:cNvPr id="35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08219" y="4563070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Deployment Strategy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114800" cy="21431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028700"/>
            <a:ext cx="2857500" cy="18573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85750" y="3171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Infrastructure</a:t>
            </a:r>
            <a:endParaRPr lang="en-US" sz="123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543300"/>
            <a:ext cx="142875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063" y="3532584"/>
            <a:ext cx="103578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Cloud Platform:</a:t>
            </a:r>
            <a:endParaRPr lang="en-US" sz="1013" dirty="0"/>
          </a:p>
        </p:txBody>
      </p:sp>
      <p:sp>
        <p:nvSpPr>
          <p:cNvPr id="9" name="Text 4"/>
          <p:cNvSpPr/>
          <p:nvPr/>
        </p:nvSpPr>
        <p:spPr>
          <a:xfrm>
            <a:off x="1464413" y="3532584"/>
            <a:ext cx="232498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AWS/Azure for scalability and reliability</a:t>
            </a:r>
            <a:endParaRPr lang="en-US" sz="1013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809042"/>
            <a:ext cx="114300" cy="1143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71488" y="3798326"/>
            <a:ext cx="112156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Containerization:</a:t>
            </a:r>
            <a:endParaRPr lang="en-US" sz="1013" dirty="0"/>
          </a:p>
        </p:txBody>
      </p:sp>
      <p:sp>
        <p:nvSpPr>
          <p:cNvPr id="12" name="Text 6"/>
          <p:cNvSpPr/>
          <p:nvPr/>
        </p:nvSpPr>
        <p:spPr>
          <a:xfrm>
            <a:off x="1521619" y="3798326"/>
            <a:ext cx="212255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Docker for consistent environments</a:t>
            </a:r>
            <a:endParaRPr lang="en-US" sz="1013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074784"/>
            <a:ext cx="114300" cy="114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1488" y="4064068"/>
            <a:ext cx="95743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Orchestration:</a:t>
            </a:r>
            <a:endParaRPr lang="en-US" sz="1013" dirty="0"/>
          </a:p>
        </p:txBody>
      </p:sp>
      <p:sp>
        <p:nvSpPr>
          <p:cNvPr id="15" name="Text 8"/>
          <p:cNvSpPr/>
          <p:nvPr/>
        </p:nvSpPr>
        <p:spPr>
          <a:xfrm>
            <a:off x="1357480" y="4064068"/>
            <a:ext cx="230162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Kubernetes for container management</a:t>
            </a:r>
            <a:endParaRPr lang="en-US" sz="1013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340526"/>
            <a:ext cx="142875" cy="1143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00063" y="4329810"/>
            <a:ext cx="107164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Load Balancing:</a:t>
            </a:r>
            <a:endParaRPr lang="en-US" sz="1013" dirty="0"/>
          </a:p>
        </p:txBody>
      </p:sp>
      <p:sp>
        <p:nvSpPr>
          <p:cNvPr id="18" name="Text 10"/>
          <p:cNvSpPr/>
          <p:nvPr/>
        </p:nvSpPr>
        <p:spPr>
          <a:xfrm>
            <a:off x="1500271" y="4329810"/>
            <a:ext cx="254205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Elastic Load Balancer for traffic distribution</a:t>
            </a:r>
            <a:endParaRPr lang="en-US" sz="1013" dirty="0"/>
          </a:p>
        </p:txBody>
      </p:sp>
      <p:sp>
        <p:nvSpPr>
          <p:cNvPr id="19" name="Text 11"/>
          <p:cNvSpPr/>
          <p:nvPr/>
        </p:nvSpPr>
        <p:spPr>
          <a:xfrm>
            <a:off x="4743450" y="885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CI/CD Pipeline</a:t>
            </a:r>
            <a:endParaRPr lang="en-US" sz="1238" dirty="0"/>
          </a:p>
        </p:txBody>
      </p:sp>
      <p:sp>
        <p:nvSpPr>
          <p:cNvPr id="20" name="Shape 12"/>
          <p:cNvSpPr/>
          <p:nvPr/>
        </p:nvSpPr>
        <p:spPr>
          <a:xfrm>
            <a:off x="4743450" y="1264444"/>
            <a:ext cx="740662" cy="141010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Shape 13"/>
          <p:cNvSpPr/>
          <p:nvPr/>
        </p:nvSpPr>
        <p:spPr>
          <a:xfrm>
            <a:off x="4935187" y="1371600"/>
            <a:ext cx="357188" cy="357188"/>
          </a:xfrm>
          <a:prstGeom prst="ellipse">
            <a:avLst/>
          </a:prstGeom>
          <a:solidFill>
            <a:srgbClr val="1976D2"/>
          </a:solidFill>
          <a:ln/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6625" y="1464469"/>
            <a:ext cx="214313" cy="171450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850606" y="1800225"/>
            <a:ext cx="59778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Code</a:t>
            </a:r>
            <a:endParaRPr lang="en-US" sz="900" dirty="0"/>
          </a:p>
        </p:txBody>
      </p:sp>
      <p:sp>
        <p:nvSpPr>
          <p:cNvPr id="24" name="Text 15"/>
          <p:cNvSpPr/>
          <p:nvPr/>
        </p:nvSpPr>
        <p:spPr>
          <a:xfrm>
            <a:off x="4850606" y="2007394"/>
            <a:ext cx="597787" cy="560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Git repository with branch protection</a:t>
            </a:r>
            <a:endParaRPr lang="en-US" sz="788" dirty="0"/>
          </a:p>
        </p:txBody>
      </p:sp>
      <p:sp>
        <p:nvSpPr>
          <p:cNvPr id="25" name="Shape 16"/>
          <p:cNvSpPr/>
          <p:nvPr/>
        </p:nvSpPr>
        <p:spPr>
          <a:xfrm>
            <a:off x="5586971" y="1264444"/>
            <a:ext cx="740662" cy="141010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6" name="Shape 17"/>
          <p:cNvSpPr/>
          <p:nvPr/>
        </p:nvSpPr>
        <p:spPr>
          <a:xfrm>
            <a:off x="5778708" y="1371600"/>
            <a:ext cx="357188" cy="357188"/>
          </a:xfrm>
          <a:prstGeom prst="ellipse">
            <a:avLst/>
          </a:prstGeom>
          <a:solidFill>
            <a:srgbClr val="1976D2"/>
          </a:solidFill>
          <a:ln/>
        </p:spPr>
      </p:sp>
      <p:pic>
        <p:nvPicPr>
          <p:cNvPr id="27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1576" y="1464469"/>
            <a:ext cx="171450" cy="171450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5694127" y="1800225"/>
            <a:ext cx="59778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Test</a:t>
            </a:r>
            <a:endParaRPr lang="en-US" sz="900" dirty="0"/>
          </a:p>
        </p:txBody>
      </p:sp>
      <p:sp>
        <p:nvSpPr>
          <p:cNvPr id="29" name="Text 19"/>
          <p:cNvSpPr/>
          <p:nvPr/>
        </p:nvSpPr>
        <p:spPr>
          <a:xfrm>
            <a:off x="5694127" y="2007394"/>
            <a:ext cx="597787" cy="42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Unit &amp; integration tests</a:t>
            </a:r>
            <a:endParaRPr lang="en-US" sz="788" dirty="0"/>
          </a:p>
        </p:txBody>
      </p:sp>
      <p:sp>
        <p:nvSpPr>
          <p:cNvPr id="30" name="Shape 20"/>
          <p:cNvSpPr/>
          <p:nvPr/>
        </p:nvSpPr>
        <p:spPr>
          <a:xfrm>
            <a:off x="6430491" y="1264444"/>
            <a:ext cx="740662" cy="141010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1" name="Shape 21"/>
          <p:cNvSpPr/>
          <p:nvPr/>
        </p:nvSpPr>
        <p:spPr>
          <a:xfrm>
            <a:off x="6622228" y="1371600"/>
            <a:ext cx="357188" cy="357188"/>
          </a:xfrm>
          <a:prstGeom prst="ellipse">
            <a:avLst/>
          </a:prstGeom>
          <a:solidFill>
            <a:srgbClr val="1976D2"/>
          </a:solidFill>
          <a:ln/>
        </p:spPr>
      </p:sp>
      <p:pic>
        <p:nvPicPr>
          <p:cNvPr id="3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813" y="1464469"/>
            <a:ext cx="150019" cy="171450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6537647" y="1800225"/>
            <a:ext cx="59778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Build</a:t>
            </a:r>
            <a:endParaRPr lang="en-US" sz="900" dirty="0"/>
          </a:p>
        </p:txBody>
      </p:sp>
      <p:sp>
        <p:nvSpPr>
          <p:cNvPr id="34" name="Text 23"/>
          <p:cNvSpPr/>
          <p:nvPr/>
        </p:nvSpPr>
        <p:spPr>
          <a:xfrm>
            <a:off x="6537647" y="2007394"/>
            <a:ext cx="597787" cy="42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Docker images &amp; artifacts</a:t>
            </a:r>
            <a:endParaRPr lang="en-US" sz="788" dirty="0"/>
          </a:p>
        </p:txBody>
      </p:sp>
      <p:sp>
        <p:nvSpPr>
          <p:cNvPr id="35" name="Shape 24"/>
          <p:cNvSpPr/>
          <p:nvPr/>
        </p:nvSpPr>
        <p:spPr>
          <a:xfrm>
            <a:off x="7274012" y="1264444"/>
            <a:ext cx="740662" cy="141010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6" name="Shape 25"/>
          <p:cNvSpPr/>
          <p:nvPr/>
        </p:nvSpPr>
        <p:spPr>
          <a:xfrm>
            <a:off x="7465749" y="1371600"/>
            <a:ext cx="357188" cy="357188"/>
          </a:xfrm>
          <a:prstGeom prst="ellipse">
            <a:avLst/>
          </a:prstGeom>
          <a:solidFill>
            <a:srgbClr val="1976D2"/>
          </a:solidFill>
          <a:ln/>
        </p:spPr>
      </p:sp>
      <p:pic>
        <p:nvPicPr>
          <p:cNvPr id="3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8618" y="1464469"/>
            <a:ext cx="171450" cy="171450"/>
          </a:xfrm>
          <a:prstGeom prst="rect">
            <a:avLst/>
          </a:prstGeom>
        </p:spPr>
      </p:pic>
      <p:sp>
        <p:nvSpPr>
          <p:cNvPr id="38" name="Text 26"/>
          <p:cNvSpPr/>
          <p:nvPr/>
        </p:nvSpPr>
        <p:spPr>
          <a:xfrm>
            <a:off x="7381168" y="1800225"/>
            <a:ext cx="59778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Verify</a:t>
            </a:r>
            <a:endParaRPr lang="en-US" sz="900" dirty="0"/>
          </a:p>
        </p:txBody>
      </p:sp>
      <p:sp>
        <p:nvSpPr>
          <p:cNvPr id="39" name="Text 27"/>
          <p:cNvSpPr/>
          <p:nvPr/>
        </p:nvSpPr>
        <p:spPr>
          <a:xfrm>
            <a:off x="7381168" y="2007394"/>
            <a:ext cx="597787" cy="560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Quality gates &amp; security scans</a:t>
            </a:r>
            <a:endParaRPr lang="en-US" sz="788" dirty="0"/>
          </a:p>
        </p:txBody>
      </p:sp>
      <p:sp>
        <p:nvSpPr>
          <p:cNvPr id="40" name="Shape 28"/>
          <p:cNvSpPr/>
          <p:nvPr/>
        </p:nvSpPr>
        <p:spPr>
          <a:xfrm>
            <a:off x="8117532" y="1264444"/>
            <a:ext cx="740662" cy="141010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1" name="Shape 29"/>
          <p:cNvSpPr/>
          <p:nvPr/>
        </p:nvSpPr>
        <p:spPr>
          <a:xfrm>
            <a:off x="8309270" y="1371600"/>
            <a:ext cx="357188" cy="357188"/>
          </a:xfrm>
          <a:prstGeom prst="ellipse">
            <a:avLst/>
          </a:prstGeom>
          <a:solidFill>
            <a:srgbClr val="1976D2"/>
          </a:solidFill>
          <a:ln/>
        </p:spPr>
      </p:sp>
      <p:pic>
        <p:nvPicPr>
          <p:cNvPr id="4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02138" y="1464469"/>
            <a:ext cx="171450" cy="171450"/>
          </a:xfrm>
          <a:prstGeom prst="rect">
            <a:avLst/>
          </a:prstGeom>
        </p:spPr>
      </p:pic>
      <p:sp>
        <p:nvSpPr>
          <p:cNvPr id="43" name="Text 30"/>
          <p:cNvSpPr/>
          <p:nvPr/>
        </p:nvSpPr>
        <p:spPr>
          <a:xfrm>
            <a:off x="8224689" y="1800225"/>
            <a:ext cx="59778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Deploy</a:t>
            </a:r>
            <a:endParaRPr lang="en-US" sz="900" dirty="0"/>
          </a:p>
        </p:txBody>
      </p:sp>
      <p:sp>
        <p:nvSpPr>
          <p:cNvPr id="44" name="Text 31"/>
          <p:cNvSpPr/>
          <p:nvPr/>
        </p:nvSpPr>
        <p:spPr>
          <a:xfrm>
            <a:off x="8224689" y="2007394"/>
            <a:ext cx="597787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88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Automated deployment</a:t>
            </a:r>
            <a:endParaRPr lang="en-US" sz="788" dirty="0"/>
          </a:p>
        </p:txBody>
      </p:sp>
      <p:sp>
        <p:nvSpPr>
          <p:cNvPr id="45" name="Text 32"/>
          <p:cNvSpPr/>
          <p:nvPr/>
        </p:nvSpPr>
        <p:spPr>
          <a:xfrm>
            <a:off x="4743450" y="2846003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Monitoring &amp; Maintenance</a:t>
            </a:r>
            <a:endParaRPr lang="en-US" sz="1238" dirty="0"/>
          </a:p>
        </p:txBody>
      </p:sp>
      <p:pic>
        <p:nvPicPr>
          <p:cNvPr id="46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43450" y="3217478"/>
            <a:ext cx="114300" cy="114300"/>
          </a:xfrm>
          <a:prstGeom prst="rect">
            <a:avLst/>
          </a:prstGeom>
        </p:spPr>
      </p:pic>
      <p:sp>
        <p:nvSpPr>
          <p:cNvPr id="47" name="Text 33"/>
          <p:cNvSpPr/>
          <p:nvPr/>
        </p:nvSpPr>
        <p:spPr>
          <a:xfrm>
            <a:off x="4929188" y="3206762"/>
            <a:ext cx="160031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Performance Monitoring:</a:t>
            </a:r>
            <a:endParaRPr lang="en-US" sz="1013" dirty="0"/>
          </a:p>
        </p:txBody>
      </p:sp>
      <p:sp>
        <p:nvSpPr>
          <p:cNvPr id="48" name="Text 34"/>
          <p:cNvSpPr/>
          <p:nvPr/>
        </p:nvSpPr>
        <p:spPr>
          <a:xfrm>
            <a:off x="6458062" y="3206762"/>
            <a:ext cx="213003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Prometheus &amp; Grafana dashboards</a:t>
            </a:r>
            <a:endParaRPr lang="en-US" sz="1013" dirty="0"/>
          </a:p>
        </p:txBody>
      </p:sp>
      <p:pic>
        <p:nvPicPr>
          <p:cNvPr id="49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3450" y="3483220"/>
            <a:ext cx="85725" cy="114300"/>
          </a:xfrm>
          <a:prstGeom prst="rect">
            <a:avLst/>
          </a:prstGeom>
        </p:spPr>
      </p:pic>
      <p:sp>
        <p:nvSpPr>
          <p:cNvPr id="50" name="Text 35"/>
          <p:cNvSpPr/>
          <p:nvPr/>
        </p:nvSpPr>
        <p:spPr>
          <a:xfrm>
            <a:off x="4900613" y="3472504"/>
            <a:ext cx="135011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Centralized Logging:</a:t>
            </a:r>
            <a:endParaRPr lang="en-US" sz="1013" dirty="0"/>
          </a:p>
        </p:txBody>
      </p:sp>
      <p:sp>
        <p:nvSpPr>
          <p:cNvPr id="51" name="Text 36"/>
          <p:cNvSpPr/>
          <p:nvPr/>
        </p:nvSpPr>
        <p:spPr>
          <a:xfrm>
            <a:off x="6179288" y="3472504"/>
            <a:ext cx="263729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ELK stack (Elasticsearch, Logstash, Kibana)</a:t>
            </a:r>
            <a:endParaRPr lang="en-US" sz="1013" dirty="0"/>
          </a:p>
        </p:txBody>
      </p:sp>
      <p:pic>
        <p:nvPicPr>
          <p:cNvPr id="52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43450" y="3748962"/>
            <a:ext cx="100013" cy="114300"/>
          </a:xfrm>
          <a:prstGeom prst="rect">
            <a:avLst/>
          </a:prstGeom>
        </p:spPr>
      </p:pic>
      <p:sp>
        <p:nvSpPr>
          <p:cNvPr id="53" name="Text 37"/>
          <p:cNvSpPr/>
          <p:nvPr/>
        </p:nvSpPr>
        <p:spPr>
          <a:xfrm>
            <a:off x="4914900" y="3738246"/>
            <a:ext cx="60004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Alerting:</a:t>
            </a:r>
            <a:endParaRPr lang="en-US" sz="1013" dirty="0"/>
          </a:p>
        </p:txBody>
      </p:sp>
      <p:sp>
        <p:nvSpPr>
          <p:cNvPr id="54" name="Text 38"/>
          <p:cNvSpPr/>
          <p:nvPr/>
        </p:nvSpPr>
        <p:spPr>
          <a:xfrm>
            <a:off x="5443510" y="3738246"/>
            <a:ext cx="21011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Automated alerts for system issues</a:t>
            </a:r>
            <a:endParaRPr lang="en-US" sz="1013" dirty="0"/>
          </a:p>
        </p:txBody>
      </p:sp>
      <p:pic>
        <p:nvPicPr>
          <p:cNvPr id="55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43450" y="4014704"/>
            <a:ext cx="114300" cy="114300"/>
          </a:xfrm>
          <a:prstGeom prst="rect">
            <a:avLst/>
          </a:prstGeom>
        </p:spPr>
      </p:pic>
      <p:sp>
        <p:nvSpPr>
          <p:cNvPr id="56" name="Text 39"/>
          <p:cNvSpPr/>
          <p:nvPr/>
        </p:nvSpPr>
        <p:spPr>
          <a:xfrm>
            <a:off x="4929188" y="4003988"/>
            <a:ext cx="1129019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Backup Strategy:</a:t>
            </a:r>
            <a:endParaRPr lang="en-US" sz="1013" dirty="0"/>
          </a:p>
        </p:txBody>
      </p:sp>
      <p:sp>
        <p:nvSpPr>
          <p:cNvPr id="57" name="Text 40"/>
          <p:cNvSpPr/>
          <p:nvPr/>
        </p:nvSpPr>
        <p:spPr>
          <a:xfrm>
            <a:off x="4929188" y="4003988"/>
            <a:ext cx="3702165" cy="3228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Regular database backups with point-in-time recovery</a:t>
            </a:r>
            <a:endParaRPr lang="en-US" sz="1013" dirty="0"/>
          </a:p>
        </p:txBody>
      </p:sp>
      <p:pic>
        <p:nvPicPr>
          <p:cNvPr id="58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08219" y="4563070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Conclusion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1669368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FF98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System Summary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78731"/>
            <a:ext cx="114300" cy="114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1488" y="1250156"/>
            <a:ext cx="400050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Modern online bus reservation system with React frontend and Spring Boot backend</a:t>
            </a:r>
            <a:endParaRPr lang="en-US" sz="101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771650"/>
            <a:ext cx="114300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488" y="1743075"/>
            <a:ext cx="400050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Comprehensive features including search, booking, payment, and e-tickets</a:t>
            </a:r>
            <a:endParaRPr lang="en-US" sz="101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264569"/>
            <a:ext cx="114300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71488" y="2235994"/>
            <a:ext cx="345941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Secure, scalable architecture with robust data management</a:t>
            </a:r>
            <a:endParaRPr lang="en-US" sz="1013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564606"/>
            <a:ext cx="114300" cy="1143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71488" y="2536031"/>
            <a:ext cx="348768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User-friendly interface with responsive design for all devices</a:t>
            </a:r>
            <a:endParaRPr lang="en-US" sz="1013" dirty="0"/>
          </a:p>
        </p:txBody>
      </p:sp>
      <p:sp>
        <p:nvSpPr>
          <p:cNvPr id="13" name="Text 6"/>
          <p:cNvSpPr/>
          <p:nvPr/>
        </p:nvSpPr>
        <p:spPr>
          <a:xfrm>
            <a:off x="4743450" y="885825"/>
            <a:ext cx="1823513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FF98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Future Enhancements</a:t>
            </a:r>
            <a:endParaRPr lang="en-US" sz="14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1278731"/>
            <a:ext cx="114300" cy="11430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4929188" y="1250156"/>
            <a:ext cx="288755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Mobile applications for iOS and Android platforms</a:t>
            </a:r>
            <a:endParaRPr lang="en-US" sz="1013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1578769"/>
            <a:ext cx="114300" cy="11430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4929188" y="1550194"/>
            <a:ext cx="270145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Integration with GPS for real-time bus tracking</a:t>
            </a:r>
            <a:endParaRPr lang="en-US" sz="1013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1878806"/>
            <a:ext cx="114300" cy="11430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4929188" y="1850231"/>
            <a:ext cx="296610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AI-powered recommendations and dynamic pricing</a:t>
            </a:r>
            <a:endParaRPr lang="en-US" sz="1013" dirty="0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2178844"/>
            <a:ext cx="114300" cy="114300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4929188" y="2150269"/>
            <a:ext cx="334539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Multi-language support and international payment options</a:t>
            </a:r>
            <a:endParaRPr lang="en-US" sz="1013" dirty="0"/>
          </a:p>
        </p:txBody>
      </p:sp>
      <p:sp>
        <p:nvSpPr>
          <p:cNvPr id="23" name="Text 12"/>
          <p:cNvSpPr/>
          <p:nvPr/>
        </p:nvSpPr>
        <p:spPr>
          <a:xfrm>
            <a:off x="4886325" y="2628900"/>
            <a:ext cx="1048236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FF98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Key Benefits</a:t>
            </a:r>
            <a:endParaRPr lang="en-US" sz="1400" dirty="0"/>
          </a:p>
        </p:txBody>
      </p:sp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325" y="3021806"/>
            <a:ext cx="128588" cy="114300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5086350" y="2993231"/>
            <a:ext cx="318549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Increased customer satisfaction and booking efficiency</a:t>
            </a:r>
            <a:endParaRPr lang="en-US" sz="1013" dirty="0"/>
          </a:p>
        </p:txBody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325" y="3321844"/>
            <a:ext cx="128588" cy="114300"/>
          </a:xfrm>
          <a:prstGeom prst="rect">
            <a:avLst/>
          </a:prstGeom>
        </p:spPr>
      </p:pic>
      <p:sp>
        <p:nvSpPr>
          <p:cNvPr id="27" name="Text 14"/>
          <p:cNvSpPr/>
          <p:nvPr/>
        </p:nvSpPr>
        <p:spPr>
          <a:xfrm>
            <a:off x="5086350" y="3293269"/>
            <a:ext cx="32451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Reduced operational costs and administrative overhead</a:t>
            </a:r>
            <a:endParaRPr lang="en-US" sz="1013" dirty="0"/>
          </a:p>
        </p:txBody>
      </p:sp>
      <p:sp>
        <p:nvSpPr>
          <p:cNvPr id="28" name="Text 15"/>
          <p:cNvSpPr/>
          <p:nvPr/>
        </p:nvSpPr>
        <p:spPr>
          <a:xfrm>
            <a:off x="2740916" y="4021931"/>
            <a:ext cx="3826047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Book Your Bus, Anytime, Anywhere</a:t>
            </a:r>
            <a:endParaRPr lang="en-US" dirty="0"/>
          </a:p>
        </p:txBody>
      </p:sp>
      <p:pic>
        <p:nvPicPr>
          <p:cNvPr id="29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8732" y="4411266"/>
            <a:ext cx="142875" cy="142875"/>
          </a:xfrm>
          <a:prstGeom prst="rect">
            <a:avLst/>
          </a:prstGeom>
        </p:spPr>
      </p:pic>
      <p:sp>
        <p:nvSpPr>
          <p:cNvPr id="30" name="Text 16"/>
          <p:cNvSpPr/>
          <p:nvPr/>
        </p:nvSpPr>
        <p:spPr>
          <a:xfrm>
            <a:off x="2393045" y="4386263"/>
            <a:ext cx="131506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www.busbooking.com</a:t>
            </a:r>
            <a:endParaRPr lang="en-US" sz="1013" dirty="0"/>
          </a:p>
        </p:txBody>
      </p:sp>
      <p:pic>
        <p:nvPicPr>
          <p:cNvPr id="31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0984" y="4411266"/>
            <a:ext cx="142875" cy="142875"/>
          </a:xfrm>
          <a:prstGeom prst="rect">
            <a:avLst/>
          </a:prstGeom>
        </p:spPr>
      </p:pic>
      <p:sp>
        <p:nvSpPr>
          <p:cNvPr id="32" name="Text 17"/>
          <p:cNvSpPr/>
          <p:nvPr/>
        </p:nvSpPr>
        <p:spPr>
          <a:xfrm>
            <a:off x="4065296" y="4386263"/>
            <a:ext cx="134570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info@busbooking.com</a:t>
            </a:r>
            <a:endParaRPr lang="en-US" sz="1013" dirty="0"/>
          </a:p>
        </p:txBody>
      </p:sp>
      <p:pic>
        <p:nvPicPr>
          <p:cNvPr id="33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3875" y="4411266"/>
            <a:ext cx="142875" cy="142875"/>
          </a:xfrm>
          <a:prstGeom prst="rect">
            <a:avLst/>
          </a:prstGeom>
        </p:spPr>
      </p:pic>
      <p:sp>
        <p:nvSpPr>
          <p:cNvPr id="34" name="Text 18"/>
          <p:cNvSpPr/>
          <p:nvPr/>
        </p:nvSpPr>
        <p:spPr>
          <a:xfrm>
            <a:off x="5768187" y="4386263"/>
            <a:ext cx="126849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+1 (800) BUS-BOOK</a:t>
            </a:r>
            <a:endParaRPr lang="en-US" sz="1013" dirty="0"/>
          </a:p>
        </p:txBody>
      </p:sp>
      <p:pic>
        <p:nvPicPr>
          <p:cNvPr id="35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7484" y="4380905"/>
            <a:ext cx="482203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System Overview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135856"/>
            <a:ext cx="142875" cy="71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0063" y="1048345"/>
            <a:ext cx="690656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Purpose:</a:t>
            </a:r>
            <a:endParaRPr lang="en-US" sz="1125" dirty="0"/>
          </a:p>
        </p:txBody>
      </p:sp>
      <p:sp>
        <p:nvSpPr>
          <p:cNvPr id="6" name="Text 2"/>
          <p:cNvSpPr/>
          <p:nvPr/>
        </p:nvSpPr>
        <p:spPr>
          <a:xfrm>
            <a:off x="1200833" y="1027806"/>
            <a:ext cx="3930597" cy="35897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Streamline bus ticket booking process for travelers and operators</a:t>
            </a:r>
            <a:endParaRPr lang="en-US" sz="112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643063"/>
            <a:ext cx="142875" cy="71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063" y="1555552"/>
            <a:ext cx="981931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Target Users:</a:t>
            </a:r>
            <a:endParaRPr lang="en-US" sz="1125" dirty="0"/>
          </a:p>
        </p:txBody>
      </p:sp>
      <p:sp>
        <p:nvSpPr>
          <p:cNvPr id="9" name="Text 4"/>
          <p:cNvSpPr/>
          <p:nvPr/>
        </p:nvSpPr>
        <p:spPr>
          <a:xfrm>
            <a:off x="1410556" y="1555552"/>
            <a:ext cx="2692105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Travelers, bus operators, travel agencies</a:t>
            </a:r>
            <a:endParaRPr lang="en-US" sz="1125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950244"/>
            <a:ext cx="142875" cy="71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00063" y="1862733"/>
            <a:ext cx="984498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Key Benefits:</a:t>
            </a:r>
            <a:endParaRPr lang="en-US" sz="1125" dirty="0"/>
          </a:p>
        </p:txBody>
      </p:sp>
      <p:sp>
        <p:nvSpPr>
          <p:cNvPr id="12" name="Text 6"/>
          <p:cNvSpPr/>
          <p:nvPr/>
        </p:nvSpPr>
        <p:spPr>
          <a:xfrm>
            <a:off x="1410556" y="1842194"/>
            <a:ext cx="3578656" cy="35897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24/7 availability, real-time seat selection, secure payments</a:t>
            </a:r>
            <a:endParaRPr lang="en-US" sz="1125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457450"/>
            <a:ext cx="142875" cy="714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00063" y="2369939"/>
            <a:ext cx="1331082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Technology Stack:</a:t>
            </a:r>
            <a:endParaRPr lang="en-US" sz="1125" dirty="0"/>
          </a:p>
        </p:txBody>
      </p:sp>
      <p:sp>
        <p:nvSpPr>
          <p:cNvPr id="15" name="Text 8"/>
          <p:cNvSpPr/>
          <p:nvPr/>
        </p:nvSpPr>
        <p:spPr>
          <a:xfrm>
            <a:off x="1759707" y="2369939"/>
            <a:ext cx="1866109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React, Spring Boot, MySQL</a:t>
            </a:r>
            <a:endParaRPr lang="en-US" sz="1125" dirty="0"/>
          </a:p>
        </p:txBody>
      </p:sp>
      <p:sp>
        <p:nvSpPr>
          <p:cNvPr id="16" name="Shape 9"/>
          <p:cNvSpPr/>
          <p:nvPr/>
        </p:nvSpPr>
        <p:spPr>
          <a:xfrm>
            <a:off x="285750" y="2693194"/>
            <a:ext cx="1234418" cy="89296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Text 10"/>
          <p:cNvSpPr/>
          <p:nvPr/>
        </p:nvSpPr>
        <p:spPr>
          <a:xfrm>
            <a:off x="392906" y="2800350"/>
            <a:ext cx="109154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70%</a:t>
            </a:r>
            <a:endParaRPr lang="en-US" sz="1575" dirty="0"/>
          </a:p>
        </p:txBody>
      </p:sp>
      <p:sp>
        <p:nvSpPr>
          <p:cNvPr id="18" name="Text 11"/>
          <p:cNvSpPr/>
          <p:nvPr/>
        </p:nvSpPr>
        <p:spPr>
          <a:xfrm>
            <a:off x="392906" y="3136106"/>
            <a:ext cx="109154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6666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Increase in online bookings</a:t>
            </a:r>
            <a:endParaRPr lang="en-US" sz="900" dirty="0"/>
          </a:p>
        </p:txBody>
      </p:sp>
      <p:sp>
        <p:nvSpPr>
          <p:cNvPr id="19" name="Shape 12"/>
          <p:cNvSpPr/>
          <p:nvPr/>
        </p:nvSpPr>
        <p:spPr>
          <a:xfrm>
            <a:off x="1725941" y="2693194"/>
            <a:ext cx="1234418" cy="89296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0" name="Text 13"/>
          <p:cNvSpPr/>
          <p:nvPr/>
        </p:nvSpPr>
        <p:spPr>
          <a:xfrm>
            <a:off x="1833097" y="2800350"/>
            <a:ext cx="109154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45%</a:t>
            </a:r>
            <a:endParaRPr lang="en-US" sz="1575" dirty="0"/>
          </a:p>
        </p:txBody>
      </p:sp>
      <p:sp>
        <p:nvSpPr>
          <p:cNvPr id="21" name="Text 14"/>
          <p:cNvSpPr/>
          <p:nvPr/>
        </p:nvSpPr>
        <p:spPr>
          <a:xfrm>
            <a:off x="1833097" y="3136106"/>
            <a:ext cx="109154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6666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Reduction in booking time</a:t>
            </a:r>
            <a:endParaRPr lang="en-US" sz="900" dirty="0"/>
          </a:p>
        </p:txBody>
      </p:sp>
      <p:sp>
        <p:nvSpPr>
          <p:cNvPr id="22" name="Shape 15"/>
          <p:cNvSpPr/>
          <p:nvPr/>
        </p:nvSpPr>
        <p:spPr>
          <a:xfrm>
            <a:off x="3166132" y="2693194"/>
            <a:ext cx="1234418" cy="89296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3" name="Text 16"/>
          <p:cNvSpPr/>
          <p:nvPr/>
        </p:nvSpPr>
        <p:spPr>
          <a:xfrm>
            <a:off x="3273289" y="2800350"/>
            <a:ext cx="109154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24/7</a:t>
            </a:r>
            <a:endParaRPr lang="en-US" sz="1575" dirty="0"/>
          </a:p>
        </p:txBody>
      </p:sp>
      <p:sp>
        <p:nvSpPr>
          <p:cNvPr id="24" name="Text 17"/>
          <p:cNvSpPr/>
          <p:nvPr/>
        </p:nvSpPr>
        <p:spPr>
          <a:xfrm>
            <a:off x="3273289" y="3136106"/>
            <a:ext cx="109154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dirty="0">
                <a:solidFill>
                  <a:srgbClr val="6666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Service availability</a:t>
            </a:r>
            <a:endParaRPr lang="en-US" sz="900" dirty="0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978108"/>
            <a:ext cx="4114800" cy="2315747"/>
          </a:xfrm>
          <a:prstGeom prst="rect">
            <a:avLst/>
          </a:prstGeom>
        </p:spPr>
      </p:pic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219" y="4563070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System Architecture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13" y="885825"/>
            <a:ext cx="6429375" cy="28575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996928"/>
            <a:ext cx="196453" cy="15716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53641" y="3957638"/>
            <a:ext cx="75235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Frontend</a:t>
            </a:r>
            <a:endParaRPr lang="en-US" sz="1238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300538"/>
            <a:ext cx="96441" cy="803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439341" y="4264819"/>
            <a:ext cx="142939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React components &amp; UI</a:t>
            </a:r>
            <a:endParaRPr lang="en-US" sz="1013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550569"/>
            <a:ext cx="96441" cy="8037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439341" y="4514850"/>
            <a:ext cx="115798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State management</a:t>
            </a:r>
            <a:endParaRPr lang="en-US" sz="1013" dirty="0"/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6125" y="3996928"/>
            <a:ext cx="157163" cy="157163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3514725" y="3957638"/>
            <a:ext cx="72657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Backend</a:t>
            </a:r>
            <a:endParaRPr lang="en-US" sz="1238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25" y="4300538"/>
            <a:ext cx="96441" cy="8037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3439716" y="4264819"/>
            <a:ext cx="13556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Spring Boot REST API</a:t>
            </a:r>
            <a:endParaRPr lang="en-US" sz="1013" dirty="0"/>
          </a:p>
        </p:txBody>
      </p:sp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25" y="4550569"/>
            <a:ext cx="96441" cy="8037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3439716" y="4514850"/>
            <a:ext cx="120782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Business logic layer</a:t>
            </a:r>
            <a:endParaRPr lang="en-US" sz="1013" dirty="0"/>
          </a:p>
        </p:txBody>
      </p:sp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0" y="3996928"/>
            <a:ext cx="137517" cy="157163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6495455" y="3957638"/>
            <a:ext cx="7703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Database</a:t>
            </a:r>
            <a:endParaRPr lang="en-US" sz="1238" dirty="0"/>
          </a:p>
        </p:txBody>
      </p:sp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0" y="4300538"/>
            <a:ext cx="96441" cy="8037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6440091" y="4264819"/>
            <a:ext cx="126729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MySQL relational DB</a:t>
            </a:r>
            <a:endParaRPr lang="en-US" sz="1013" dirty="0"/>
          </a:p>
        </p:txBody>
      </p:sp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0" y="4550569"/>
            <a:ext cx="96441" cy="8037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>
            <a:off x="6440091" y="4514850"/>
            <a:ext cx="101257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JPA data access</a:t>
            </a:r>
            <a:endParaRPr lang="en-US" sz="1013" dirty="0"/>
          </a:p>
        </p:txBody>
      </p:sp>
      <p:pic>
        <p:nvPicPr>
          <p:cNvPr id="2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8219" y="4563070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Frontend: React Components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114800" cy="255031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028700"/>
            <a:ext cx="390048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Component Structure</a:t>
            </a:r>
            <a:endParaRPr lang="en-US" sz="123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403747"/>
            <a:ext cx="128588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4363" y="1371600"/>
            <a:ext cx="148553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App (Root Component)</a:t>
            </a:r>
            <a:endParaRPr lang="en-US" sz="1013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1628775"/>
            <a:ext cx="57150" cy="114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1519" y="1600200"/>
            <a:ext cx="112614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Header &amp; Navigation</a:t>
            </a:r>
            <a:endParaRPr lang="en-US" sz="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1835944"/>
            <a:ext cx="57150" cy="1143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1519" y="1807369"/>
            <a:ext cx="70025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SearchForm</a:t>
            </a:r>
            <a:endParaRPr lang="en-US" sz="9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2043113"/>
            <a:ext cx="57150" cy="1143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21519" y="2014538"/>
            <a:ext cx="103070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BusList &amp; BusCard</a:t>
            </a:r>
            <a:endParaRPr lang="en-US" sz="9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2250281"/>
            <a:ext cx="57150" cy="11430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21519" y="2221706"/>
            <a:ext cx="77677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SeatSelection</a:t>
            </a:r>
            <a:endParaRPr lang="en-US" sz="900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2457450"/>
            <a:ext cx="57150" cy="11430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721519" y="2428875"/>
            <a:ext cx="134196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BookingForm &amp; Payment</a:t>
            </a:r>
            <a:endParaRPr lang="en-US" sz="900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2664619"/>
            <a:ext cx="57150" cy="11430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21519" y="2636044"/>
            <a:ext cx="10199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TicketConfirmation</a:t>
            </a:r>
            <a:endParaRPr lang="en-US" sz="900" dirty="0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2871788"/>
            <a:ext cx="57150" cy="114300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721519" y="2843213"/>
            <a:ext cx="87192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UserDashboard</a:t>
            </a:r>
            <a:endParaRPr lang="en-US" sz="900" dirty="0"/>
          </a:p>
        </p:txBody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3078956"/>
            <a:ext cx="57150" cy="114300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721519" y="3050381"/>
            <a:ext cx="4017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Footer</a:t>
            </a:r>
            <a:endParaRPr lang="en-US" sz="900" dirty="0"/>
          </a:p>
        </p:txBody>
      </p:sp>
      <p:sp>
        <p:nvSpPr>
          <p:cNvPr id="24" name="Text 12"/>
          <p:cNvSpPr/>
          <p:nvPr/>
        </p:nvSpPr>
        <p:spPr>
          <a:xfrm>
            <a:off x="285750" y="3579019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Key Libraries</a:t>
            </a:r>
            <a:endParaRPr lang="en-US" sz="1238" dirty="0"/>
          </a:p>
        </p:txBody>
      </p:sp>
      <p:sp>
        <p:nvSpPr>
          <p:cNvPr id="25" name="Shape 13"/>
          <p:cNvSpPr/>
          <p:nvPr/>
        </p:nvSpPr>
        <p:spPr>
          <a:xfrm>
            <a:off x="285750" y="3921919"/>
            <a:ext cx="1059173" cy="285750"/>
          </a:xfrm>
          <a:prstGeom prst="roundRect">
            <a:avLst/>
          </a:prstGeom>
          <a:solidFill>
            <a:srgbClr val="FFFFFF"/>
          </a:solidFill>
          <a:ln/>
        </p:spPr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06" y="4007644"/>
            <a:ext cx="114300" cy="114300"/>
          </a:xfrm>
          <a:prstGeom prst="rect">
            <a:avLst/>
          </a:prstGeom>
        </p:spPr>
      </p:pic>
      <p:sp>
        <p:nvSpPr>
          <p:cNvPr id="27" name="Text 14"/>
          <p:cNvSpPr/>
          <p:nvPr/>
        </p:nvSpPr>
        <p:spPr>
          <a:xfrm>
            <a:off x="564356" y="3979069"/>
            <a:ext cx="74484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React Router</a:t>
            </a:r>
            <a:endParaRPr lang="en-US" sz="900" dirty="0"/>
          </a:p>
        </p:txBody>
      </p:sp>
      <p:sp>
        <p:nvSpPr>
          <p:cNvPr id="28" name="Shape 15"/>
          <p:cNvSpPr/>
          <p:nvPr/>
        </p:nvSpPr>
        <p:spPr>
          <a:xfrm>
            <a:off x="1416360" y="3921919"/>
            <a:ext cx="1400733" cy="285750"/>
          </a:xfrm>
          <a:prstGeom prst="roundRect">
            <a:avLst/>
          </a:prstGeom>
          <a:solidFill>
            <a:srgbClr val="FFFFFF"/>
          </a:solidFill>
          <a:ln/>
        </p:spPr>
      </p:sp>
      <p:pic>
        <p:nvPicPr>
          <p:cNvPr id="29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3516" y="4007644"/>
            <a:ext cx="100013" cy="114300"/>
          </a:xfrm>
          <a:prstGeom prst="rect">
            <a:avLst/>
          </a:prstGeom>
        </p:spPr>
      </p:pic>
      <p:sp>
        <p:nvSpPr>
          <p:cNvPr id="30" name="Text 16"/>
          <p:cNvSpPr/>
          <p:nvPr/>
        </p:nvSpPr>
        <p:spPr>
          <a:xfrm>
            <a:off x="1680679" y="3979069"/>
            <a:ext cx="110069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Redux / Context API</a:t>
            </a:r>
            <a:endParaRPr lang="en-US" sz="900" dirty="0"/>
          </a:p>
        </p:txBody>
      </p:sp>
      <p:sp>
        <p:nvSpPr>
          <p:cNvPr id="31" name="Shape 17"/>
          <p:cNvSpPr/>
          <p:nvPr/>
        </p:nvSpPr>
        <p:spPr>
          <a:xfrm>
            <a:off x="2888531" y="3921919"/>
            <a:ext cx="665262" cy="285750"/>
          </a:xfrm>
          <a:prstGeom prst="roundRect">
            <a:avLst/>
          </a:prstGeom>
          <a:solidFill>
            <a:srgbClr val="FFFFFF"/>
          </a:solidFill>
          <a:ln/>
        </p:spPr>
      </p:sp>
      <p:pic>
        <p:nvPicPr>
          <p:cNvPr id="32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5687" y="4007644"/>
            <a:ext cx="114300" cy="114300"/>
          </a:xfrm>
          <a:prstGeom prst="rect">
            <a:avLst/>
          </a:prstGeom>
        </p:spPr>
      </p:pic>
      <p:sp>
        <p:nvSpPr>
          <p:cNvPr id="33" name="Text 18"/>
          <p:cNvSpPr/>
          <p:nvPr/>
        </p:nvSpPr>
        <p:spPr>
          <a:xfrm>
            <a:off x="3167137" y="3979069"/>
            <a:ext cx="35093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Axios</a:t>
            </a:r>
            <a:endParaRPr lang="en-US" sz="900" dirty="0"/>
          </a:p>
        </p:txBody>
      </p:sp>
      <p:sp>
        <p:nvSpPr>
          <p:cNvPr id="34" name="Shape 19"/>
          <p:cNvSpPr/>
          <p:nvPr/>
        </p:nvSpPr>
        <p:spPr>
          <a:xfrm>
            <a:off x="285750" y="4279106"/>
            <a:ext cx="1055433" cy="285750"/>
          </a:xfrm>
          <a:prstGeom prst="roundRect">
            <a:avLst/>
          </a:prstGeom>
          <a:solidFill>
            <a:srgbClr val="FFFFFF"/>
          </a:solidFill>
          <a:ln/>
        </p:spPr>
      </p:sp>
      <p:pic>
        <p:nvPicPr>
          <p:cNvPr id="3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906" y="4364831"/>
            <a:ext cx="100013" cy="114300"/>
          </a:xfrm>
          <a:prstGeom prst="rect">
            <a:avLst/>
          </a:prstGeom>
        </p:spPr>
      </p:pic>
      <p:sp>
        <p:nvSpPr>
          <p:cNvPr id="36" name="Text 20"/>
          <p:cNvSpPr/>
          <p:nvPr/>
        </p:nvSpPr>
        <p:spPr>
          <a:xfrm>
            <a:off x="550069" y="4336256"/>
            <a:ext cx="75539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Formik &amp; Yup</a:t>
            </a:r>
            <a:endParaRPr lang="en-US" sz="900" dirty="0"/>
          </a:p>
        </p:txBody>
      </p:sp>
      <p:sp>
        <p:nvSpPr>
          <p:cNvPr id="37" name="Shape 21"/>
          <p:cNvSpPr/>
          <p:nvPr/>
        </p:nvSpPr>
        <p:spPr>
          <a:xfrm>
            <a:off x="1412621" y="4279106"/>
            <a:ext cx="1254454" cy="285750"/>
          </a:xfrm>
          <a:prstGeom prst="roundRect">
            <a:avLst/>
          </a:prstGeom>
          <a:solidFill>
            <a:srgbClr val="FFFFFF"/>
          </a:solidFill>
          <a:ln/>
        </p:spPr>
      </p:sp>
      <p:pic>
        <p:nvPicPr>
          <p:cNvPr id="38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9777" y="4364831"/>
            <a:ext cx="100013" cy="114300"/>
          </a:xfrm>
          <a:prstGeom prst="rect">
            <a:avLst/>
          </a:prstGeom>
        </p:spPr>
      </p:pic>
      <p:sp>
        <p:nvSpPr>
          <p:cNvPr id="39" name="Text 22"/>
          <p:cNvSpPr/>
          <p:nvPr/>
        </p:nvSpPr>
        <p:spPr>
          <a:xfrm>
            <a:off x="1676940" y="4336256"/>
            <a:ext cx="95441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React-Datepicker</a:t>
            </a:r>
            <a:endParaRPr lang="en-US" sz="900" dirty="0"/>
          </a:p>
        </p:txBody>
      </p:sp>
      <p:sp>
        <p:nvSpPr>
          <p:cNvPr id="40" name="Shape 23"/>
          <p:cNvSpPr/>
          <p:nvPr/>
        </p:nvSpPr>
        <p:spPr>
          <a:xfrm>
            <a:off x="2738512" y="4279106"/>
            <a:ext cx="1314841" cy="285750"/>
          </a:xfrm>
          <a:prstGeom prst="roundRect">
            <a:avLst/>
          </a:prstGeom>
          <a:solidFill>
            <a:srgbClr val="FFFFFF"/>
          </a:solidFill>
          <a:ln/>
        </p:spPr>
      </p:sp>
      <p:pic>
        <p:nvPicPr>
          <p:cNvPr id="41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5668" y="4364831"/>
            <a:ext cx="128588" cy="114300"/>
          </a:xfrm>
          <a:prstGeom prst="rect">
            <a:avLst/>
          </a:prstGeom>
        </p:spPr>
      </p:pic>
      <p:sp>
        <p:nvSpPr>
          <p:cNvPr id="42" name="Text 24"/>
          <p:cNvSpPr/>
          <p:nvPr/>
        </p:nvSpPr>
        <p:spPr>
          <a:xfrm>
            <a:off x="3031406" y="4336256"/>
            <a:ext cx="98622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Stripe/PaymentJS</a:t>
            </a:r>
            <a:endParaRPr lang="en-US" sz="900" dirty="0"/>
          </a:p>
        </p:txBody>
      </p:sp>
      <p:pic>
        <p:nvPicPr>
          <p:cNvPr id="43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3450" y="1038523"/>
            <a:ext cx="4114800" cy="2194917"/>
          </a:xfrm>
          <a:prstGeom prst="rect">
            <a:avLst/>
          </a:prstGeom>
        </p:spPr>
      </p:pic>
      <p:pic>
        <p:nvPicPr>
          <p:cNvPr id="44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08219" y="4563070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2551981" cy="397545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 Black" pitchFamily="34" charset="0"/>
                <a:ea typeface="Segoe UI Black" pitchFamily="34" charset="0"/>
                <a:cs typeface="Segoe UI" pitchFamily="34" charset="-120"/>
              </a:rPr>
              <a:t>Frontend: UI Design</a:t>
            </a:r>
            <a:endParaRPr lang="en-US" sz="2025" dirty="0">
              <a:latin typeface="Segoe UI Black" pitchFamily="34" charset="0"/>
              <a:ea typeface="Segoe UI Black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Design Principles</a:t>
            </a:r>
            <a:endParaRPr lang="en-US" sz="123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57300"/>
            <a:ext cx="85725" cy="114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42913" y="1228725"/>
            <a:ext cx="1979851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Responsive design for all devices</a:t>
            </a:r>
            <a:endParaRPr lang="en-US" sz="101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523042"/>
            <a:ext cx="114300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488" y="1494467"/>
            <a:ext cx="2093621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Accessibility compliant (WCAG 2.1)</a:t>
            </a:r>
            <a:endParaRPr lang="en-US" sz="101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1788784"/>
            <a:ext cx="128588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85775" y="1760209"/>
            <a:ext cx="2151022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Intuitive user flow with minimal steps</a:t>
            </a:r>
            <a:endParaRPr lang="en-US" sz="1013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054526"/>
            <a:ext cx="114300" cy="1143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71488" y="2025951"/>
            <a:ext cx="2394803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Consistent branding and visual language</a:t>
            </a:r>
            <a:endParaRPr lang="en-US" sz="1013" dirty="0"/>
          </a:p>
        </p:txBody>
      </p:sp>
      <p:sp>
        <p:nvSpPr>
          <p:cNvPr id="13" name="Text 6"/>
          <p:cNvSpPr/>
          <p:nvPr/>
        </p:nvSpPr>
        <p:spPr>
          <a:xfrm>
            <a:off x="285750" y="2420280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Color Palette</a:t>
            </a:r>
            <a:endParaRPr lang="en-US" sz="1238" dirty="0"/>
          </a:p>
        </p:txBody>
      </p:sp>
      <p:sp>
        <p:nvSpPr>
          <p:cNvPr id="14" name="Shape 7"/>
          <p:cNvSpPr/>
          <p:nvPr/>
        </p:nvSpPr>
        <p:spPr>
          <a:xfrm>
            <a:off x="285750" y="2763180"/>
            <a:ext cx="500063" cy="500063"/>
          </a:xfrm>
          <a:prstGeom prst="rect">
            <a:avLst/>
          </a:prstGeom>
          <a:solidFill>
            <a:srgbClr val="1976D2"/>
          </a:solidFill>
          <a:ln/>
        </p:spPr>
      </p:sp>
      <p:sp>
        <p:nvSpPr>
          <p:cNvPr id="15" name="Text 8"/>
          <p:cNvSpPr/>
          <p:nvPr/>
        </p:nvSpPr>
        <p:spPr>
          <a:xfrm>
            <a:off x="285750" y="2763180"/>
            <a:ext cx="571500" cy="500063"/>
          </a:xfrm>
          <a:prstGeom prst="rect">
            <a:avLst/>
          </a:prstGeom>
          <a:noFill/>
          <a:ln/>
        </p:spPr>
        <p:txBody>
          <a:bodyPr wrap="square" lIns="42545" tIns="42545" rIns="42545" bIns="42545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#1976D2</a:t>
            </a:r>
            <a:endParaRPr lang="en-US" sz="675" dirty="0"/>
          </a:p>
        </p:txBody>
      </p:sp>
      <p:sp>
        <p:nvSpPr>
          <p:cNvPr id="16" name="Shape 9"/>
          <p:cNvSpPr/>
          <p:nvPr/>
        </p:nvSpPr>
        <p:spPr>
          <a:xfrm>
            <a:off x="892969" y="2763180"/>
            <a:ext cx="500063" cy="500063"/>
          </a:xfrm>
          <a:prstGeom prst="rect">
            <a:avLst/>
          </a:prstGeom>
          <a:solidFill>
            <a:srgbClr val="FF9800"/>
          </a:solidFill>
          <a:ln/>
        </p:spPr>
      </p:sp>
      <p:sp>
        <p:nvSpPr>
          <p:cNvPr id="17" name="Text 10"/>
          <p:cNvSpPr/>
          <p:nvPr/>
        </p:nvSpPr>
        <p:spPr>
          <a:xfrm>
            <a:off x="892969" y="2763180"/>
            <a:ext cx="571500" cy="500063"/>
          </a:xfrm>
          <a:prstGeom prst="rect">
            <a:avLst/>
          </a:prstGeom>
          <a:noFill/>
          <a:ln/>
        </p:spPr>
        <p:txBody>
          <a:bodyPr wrap="square" lIns="42545" tIns="42545" rIns="42545" bIns="42545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#FF9800</a:t>
            </a:r>
            <a:endParaRPr lang="en-US" sz="675" dirty="0"/>
          </a:p>
        </p:txBody>
      </p:sp>
      <p:sp>
        <p:nvSpPr>
          <p:cNvPr id="18" name="Shape 11"/>
          <p:cNvSpPr/>
          <p:nvPr/>
        </p:nvSpPr>
        <p:spPr>
          <a:xfrm>
            <a:off x="1500188" y="2763180"/>
            <a:ext cx="500063" cy="500063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19" name="Text 12"/>
          <p:cNvSpPr/>
          <p:nvPr/>
        </p:nvSpPr>
        <p:spPr>
          <a:xfrm>
            <a:off x="1500188" y="2763180"/>
            <a:ext cx="571500" cy="500063"/>
          </a:xfrm>
          <a:prstGeom prst="rect">
            <a:avLst/>
          </a:prstGeom>
          <a:noFill/>
          <a:ln/>
        </p:spPr>
        <p:txBody>
          <a:bodyPr wrap="square" lIns="42545" tIns="42545" rIns="42545" bIns="42545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#4CAF50</a:t>
            </a:r>
            <a:endParaRPr lang="en-US" sz="675" dirty="0"/>
          </a:p>
        </p:txBody>
      </p:sp>
      <p:sp>
        <p:nvSpPr>
          <p:cNvPr id="20" name="Shape 13"/>
          <p:cNvSpPr/>
          <p:nvPr/>
        </p:nvSpPr>
        <p:spPr>
          <a:xfrm>
            <a:off x="2107406" y="2763180"/>
            <a:ext cx="500063" cy="500063"/>
          </a:xfrm>
          <a:prstGeom prst="rect">
            <a:avLst/>
          </a:prstGeom>
          <a:solidFill>
            <a:srgbClr val="F44336"/>
          </a:solidFill>
          <a:ln/>
        </p:spPr>
      </p:sp>
      <p:sp>
        <p:nvSpPr>
          <p:cNvPr id="21" name="Text 14"/>
          <p:cNvSpPr/>
          <p:nvPr/>
        </p:nvSpPr>
        <p:spPr>
          <a:xfrm>
            <a:off x="2107406" y="2763180"/>
            <a:ext cx="571500" cy="500063"/>
          </a:xfrm>
          <a:prstGeom prst="rect">
            <a:avLst/>
          </a:prstGeom>
          <a:noFill/>
          <a:ln/>
        </p:spPr>
        <p:txBody>
          <a:bodyPr wrap="square" lIns="42545" tIns="42545" rIns="42545" bIns="42545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#F44336</a:t>
            </a:r>
            <a:endParaRPr lang="en-US" sz="675" dirty="0"/>
          </a:p>
        </p:txBody>
      </p:sp>
      <p:sp>
        <p:nvSpPr>
          <p:cNvPr id="22" name="Shape 15"/>
          <p:cNvSpPr/>
          <p:nvPr/>
        </p:nvSpPr>
        <p:spPr>
          <a:xfrm>
            <a:off x="2714625" y="2763180"/>
            <a:ext cx="500063" cy="500063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3" name="Text 16"/>
          <p:cNvSpPr/>
          <p:nvPr/>
        </p:nvSpPr>
        <p:spPr>
          <a:xfrm>
            <a:off x="2714625" y="2763180"/>
            <a:ext cx="571500" cy="500063"/>
          </a:xfrm>
          <a:prstGeom prst="rect">
            <a:avLst/>
          </a:prstGeom>
          <a:noFill/>
          <a:ln/>
        </p:spPr>
        <p:txBody>
          <a:bodyPr wrap="square" lIns="42545" tIns="42545" rIns="42545" bIns="42545" rtlCol="0" anchor="ctr">
            <a:spAutoFit/>
          </a:bodyPr>
          <a:lstStyle/>
          <a:p>
            <a:pPr marL="0" indent="0">
              <a:buNone/>
            </a:pPr>
            <a:r>
              <a:rPr lang="en-US" sz="675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#333333</a:t>
            </a:r>
            <a:endParaRPr lang="en-US" sz="675" dirty="0"/>
          </a:p>
        </p:txBody>
      </p:sp>
      <p:sp>
        <p:nvSpPr>
          <p:cNvPr id="24" name="Text 17"/>
          <p:cNvSpPr/>
          <p:nvPr/>
        </p:nvSpPr>
        <p:spPr>
          <a:xfrm>
            <a:off x="4672012" y="447551"/>
            <a:ext cx="1175322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Arial Rounded MT Bold" pitchFamily="34" charset="0"/>
                <a:ea typeface="Segoe UI" pitchFamily="34" charset="-122"/>
                <a:cs typeface="Segoe UI" pitchFamily="34" charset="-120"/>
              </a:rPr>
              <a:t>Key UI Screens</a:t>
            </a:r>
            <a:endParaRPr lang="en-US" sz="1238" dirty="0">
              <a:latin typeface="Arial Rounded MT Bold" pitchFamily="34" charset="0"/>
            </a:endParaRPr>
          </a:p>
        </p:txBody>
      </p:sp>
      <p:sp>
        <p:nvSpPr>
          <p:cNvPr id="25" name="Shape 18"/>
          <p:cNvSpPr/>
          <p:nvPr/>
        </p:nvSpPr>
        <p:spPr>
          <a:xfrm>
            <a:off x="4743450" y="1371600"/>
            <a:ext cx="1975079" cy="12287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6" name="Text 19"/>
          <p:cNvSpPr/>
          <p:nvPr/>
        </p:nvSpPr>
        <p:spPr>
          <a:xfrm>
            <a:off x="3943692" y="778669"/>
            <a:ext cx="19036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Search Form</a:t>
            </a:r>
            <a:endParaRPr lang="en-US" sz="900" dirty="0"/>
          </a:p>
        </p:txBody>
      </p:sp>
      <p:sp>
        <p:nvSpPr>
          <p:cNvPr id="28" name="Shape 20"/>
          <p:cNvSpPr/>
          <p:nvPr/>
        </p:nvSpPr>
        <p:spPr>
          <a:xfrm>
            <a:off x="6883171" y="1371600"/>
            <a:ext cx="1975079" cy="12287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9" name="Text 21"/>
          <p:cNvSpPr/>
          <p:nvPr/>
        </p:nvSpPr>
        <p:spPr>
          <a:xfrm>
            <a:off x="6954608" y="1443038"/>
            <a:ext cx="19036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Bus Listing</a:t>
            </a:r>
            <a:endParaRPr lang="en-US" sz="900" dirty="0"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4343" y="977605"/>
            <a:ext cx="2342469" cy="1565207"/>
          </a:xfrm>
          <a:prstGeom prst="rect">
            <a:avLst/>
          </a:prstGeom>
        </p:spPr>
      </p:pic>
      <p:sp>
        <p:nvSpPr>
          <p:cNvPr id="31" name="Shape 22"/>
          <p:cNvSpPr/>
          <p:nvPr/>
        </p:nvSpPr>
        <p:spPr>
          <a:xfrm>
            <a:off x="4743450" y="2743200"/>
            <a:ext cx="1975079" cy="12287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2" name="Text 23"/>
          <p:cNvSpPr/>
          <p:nvPr/>
        </p:nvSpPr>
        <p:spPr>
          <a:xfrm>
            <a:off x="4814888" y="2814638"/>
            <a:ext cx="19036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Seat Selection</a:t>
            </a:r>
            <a:endParaRPr lang="en-US" sz="900" dirty="0"/>
          </a:p>
        </p:txBody>
      </p:sp>
      <p:pic>
        <p:nvPicPr>
          <p:cNvPr id="33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0899" y="3043237"/>
            <a:ext cx="2847978" cy="1267505"/>
          </a:xfrm>
          <a:prstGeom prst="rect">
            <a:avLst/>
          </a:prstGeom>
        </p:spPr>
      </p:pic>
      <p:sp>
        <p:nvSpPr>
          <p:cNvPr id="34" name="Shape 24"/>
          <p:cNvSpPr/>
          <p:nvPr/>
        </p:nvSpPr>
        <p:spPr>
          <a:xfrm>
            <a:off x="6883171" y="2743200"/>
            <a:ext cx="1975079" cy="12287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5" name="Text 25"/>
          <p:cNvSpPr/>
          <p:nvPr/>
        </p:nvSpPr>
        <p:spPr>
          <a:xfrm>
            <a:off x="6954608" y="2814638"/>
            <a:ext cx="19036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Payment Screen</a:t>
            </a:r>
            <a:endParaRPr lang="en-US" sz="900" dirty="0"/>
          </a:p>
        </p:txBody>
      </p:sp>
      <p:pic>
        <p:nvPicPr>
          <p:cNvPr id="36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4343" y="3043238"/>
            <a:ext cx="2342469" cy="1267504"/>
          </a:xfrm>
          <a:prstGeom prst="rect">
            <a:avLst/>
          </a:prstGeom>
        </p:spPr>
      </p:pic>
      <p:pic>
        <p:nvPicPr>
          <p:cNvPr id="37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8219" y="4563070"/>
            <a:ext cx="321469" cy="28575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484109" y="977605"/>
            <a:ext cx="2661558" cy="1503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Frontend: State &amp; API Integration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State Management</a:t>
            </a:r>
            <a:endParaRPr lang="en-US" sz="1238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57300"/>
            <a:ext cx="100013" cy="114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7200" y="1228725"/>
            <a:ext cx="164395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Redux store for global state</a:t>
            </a:r>
            <a:endParaRPr lang="en-US" sz="101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523042"/>
            <a:ext cx="128588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85775" y="1494467"/>
            <a:ext cx="1736880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Context API for theme &amp; auth</a:t>
            </a:r>
            <a:endParaRPr lang="en-US" sz="101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1788784"/>
            <a:ext cx="100013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57200" y="1760209"/>
            <a:ext cx="1715393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Local component state for UI</a:t>
            </a:r>
            <a:endParaRPr lang="en-US" sz="1013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054526"/>
            <a:ext cx="128588" cy="1143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85775" y="2025951"/>
            <a:ext cx="1972624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Persistent state with localStorage</a:t>
            </a:r>
            <a:endParaRPr lang="en-US" sz="1013" dirty="0"/>
          </a:p>
        </p:txBody>
      </p:sp>
      <p:sp>
        <p:nvSpPr>
          <p:cNvPr id="13" name="Text 6"/>
          <p:cNvSpPr/>
          <p:nvPr/>
        </p:nvSpPr>
        <p:spPr>
          <a:xfrm>
            <a:off x="285750" y="2420280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API Integration</a:t>
            </a:r>
            <a:endParaRPr lang="en-US" sz="1238" dirty="0"/>
          </a:p>
        </p:txBody>
      </p:sp>
      <p:sp>
        <p:nvSpPr>
          <p:cNvPr id="14" name="Shape 7"/>
          <p:cNvSpPr/>
          <p:nvPr/>
        </p:nvSpPr>
        <p:spPr>
          <a:xfrm>
            <a:off x="285750" y="2763180"/>
            <a:ext cx="4114800" cy="2085640"/>
          </a:xfrm>
          <a:prstGeom prst="rect">
            <a:avLst/>
          </a:prstGeom>
          <a:solidFill>
            <a:srgbClr val="2D2D2D"/>
          </a:solidFill>
          <a:ln/>
        </p:spPr>
      </p:sp>
      <p:sp>
        <p:nvSpPr>
          <p:cNvPr id="15" name="Text 8"/>
          <p:cNvSpPr/>
          <p:nvPr/>
        </p:nvSpPr>
        <p:spPr>
          <a:xfrm>
            <a:off x="285750" y="2763180"/>
            <a:ext cx="3547723" cy="41857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// API Service using Axios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import axios from 'axios';</a:t>
            </a:r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const API_URL = 'http://api.busreservation.com';</a:t>
            </a:r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export const BusService = {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// Get available buses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searchBuses: async (source, destination, date) =&gt; {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try {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const response = await axios.get(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`${API_URL}/buses/search`, {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params: { source, destination, date }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}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);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return response.data;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 catch (error) {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console.error('Error fetching buses:', error);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throw error;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},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// Get seat availability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getSeatAvailability: async (busId) =&gt; {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try {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const response = await axios.get(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`${API_URL}/buses/${busId}/seats`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);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return response.data;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 catch (error) {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console.error('Error fetching seats:', error);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throw error;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}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};</a:t>
            </a:r>
            <a:endParaRPr lang="en-US" sz="800" dirty="0"/>
          </a:p>
        </p:txBody>
      </p:sp>
      <p:sp>
        <p:nvSpPr>
          <p:cNvPr id="16" name="Text 9"/>
          <p:cNvSpPr/>
          <p:nvPr/>
        </p:nvSpPr>
        <p:spPr>
          <a:xfrm>
            <a:off x="4743450" y="885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Flow</a:t>
            </a:r>
            <a:endParaRPr lang="en-US" sz="1238" dirty="0"/>
          </a:p>
        </p:txBody>
      </p:sp>
      <p:sp>
        <p:nvSpPr>
          <p:cNvPr id="17" name="Shape 10"/>
          <p:cNvSpPr/>
          <p:nvPr/>
        </p:nvSpPr>
        <p:spPr>
          <a:xfrm>
            <a:off x="4743450" y="1228725"/>
            <a:ext cx="4114800" cy="21431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4913" y="1371600"/>
            <a:ext cx="3571875" cy="18573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743450" y="3486150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Key Benefits</a:t>
            </a:r>
            <a:endParaRPr lang="en-US" sz="1238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450" y="3857625"/>
            <a:ext cx="114300" cy="114300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4929188" y="3829050"/>
            <a:ext cx="1822633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Centralized state management</a:t>
            </a:r>
            <a:endParaRPr lang="en-US" sz="1013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4123367"/>
            <a:ext cx="114300" cy="11430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4929188" y="4094792"/>
            <a:ext cx="1615241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Secure API communication</a:t>
            </a:r>
            <a:endParaRPr lang="en-US" sz="1013" dirty="0"/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3450" y="4389109"/>
            <a:ext cx="85725" cy="114300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4900613" y="4360534"/>
            <a:ext cx="1386446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Optimized re-rendering</a:t>
            </a:r>
            <a:endParaRPr lang="en-US" sz="1013" dirty="0"/>
          </a:p>
        </p:txBody>
      </p:sp>
      <p:pic>
        <p:nvPicPr>
          <p:cNvPr id="26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8219" y="4563070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220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Backend: Spring Boot Architecture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885825"/>
            <a:ext cx="4114800" cy="21431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3171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Key Components</a:t>
            </a:r>
            <a:endParaRPr lang="en-US" sz="123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543300"/>
            <a:ext cx="114300" cy="1143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71488" y="3532584"/>
            <a:ext cx="80015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Controllers:</a:t>
            </a:r>
            <a:endParaRPr lang="en-US" sz="1013" dirty="0"/>
          </a:p>
        </p:txBody>
      </p:sp>
      <p:sp>
        <p:nvSpPr>
          <p:cNvPr id="8" name="Text 3"/>
          <p:cNvSpPr/>
          <p:nvPr/>
        </p:nvSpPr>
        <p:spPr>
          <a:xfrm>
            <a:off x="1200206" y="3532584"/>
            <a:ext cx="229197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Handle HTTP requests and responses</a:t>
            </a:r>
            <a:endParaRPr lang="en-US" sz="101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809042"/>
            <a:ext cx="142875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00063" y="3798326"/>
            <a:ext cx="64338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Services:</a:t>
            </a:r>
            <a:endParaRPr lang="en-US" sz="1013" dirty="0"/>
          </a:p>
        </p:txBody>
      </p:sp>
      <p:sp>
        <p:nvSpPr>
          <p:cNvPr id="11" name="Text 5"/>
          <p:cNvSpPr/>
          <p:nvPr/>
        </p:nvSpPr>
        <p:spPr>
          <a:xfrm>
            <a:off x="1072009" y="3798326"/>
            <a:ext cx="238018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 business logic and validation</a:t>
            </a:r>
            <a:endParaRPr lang="en-US" sz="1013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4074784"/>
            <a:ext cx="100013" cy="1143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57200" y="4064068"/>
            <a:ext cx="89313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Repositories:</a:t>
            </a:r>
            <a:endParaRPr lang="en-US" sz="1013" dirty="0"/>
          </a:p>
        </p:txBody>
      </p:sp>
      <p:sp>
        <p:nvSpPr>
          <p:cNvPr id="14" name="Text 7"/>
          <p:cNvSpPr/>
          <p:nvPr/>
        </p:nvSpPr>
        <p:spPr>
          <a:xfrm>
            <a:off x="1278899" y="4064068"/>
            <a:ext cx="244905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access layer using Spring Data JPA</a:t>
            </a:r>
            <a:endParaRPr lang="en-US" sz="1013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340526"/>
            <a:ext cx="128588" cy="1143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485775" y="4329810"/>
            <a:ext cx="105738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Models/Entities:</a:t>
            </a:r>
            <a:endParaRPr lang="en-US" sz="1013" dirty="0"/>
          </a:p>
        </p:txBody>
      </p:sp>
      <p:sp>
        <p:nvSpPr>
          <p:cNvPr id="17" name="Text 9"/>
          <p:cNvSpPr/>
          <p:nvPr/>
        </p:nvSpPr>
        <p:spPr>
          <a:xfrm>
            <a:off x="1471724" y="4329810"/>
            <a:ext cx="258048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Domain objects mapped to database tables</a:t>
            </a:r>
            <a:endParaRPr lang="en-US" sz="1013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4606268"/>
            <a:ext cx="114300" cy="11430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471488" y="4595552"/>
            <a:ext cx="45488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DTOs:</a:t>
            </a:r>
            <a:endParaRPr lang="en-US" sz="1013" dirty="0"/>
          </a:p>
        </p:txBody>
      </p:sp>
      <p:sp>
        <p:nvSpPr>
          <p:cNvPr id="20" name="Text 11"/>
          <p:cNvSpPr/>
          <p:nvPr/>
        </p:nvSpPr>
        <p:spPr>
          <a:xfrm>
            <a:off x="854934" y="4595552"/>
            <a:ext cx="267999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Transfer Objects for API communication</a:t>
            </a:r>
            <a:endParaRPr lang="en-US" sz="1013" dirty="0"/>
          </a:p>
        </p:txBody>
      </p:sp>
      <p:sp>
        <p:nvSpPr>
          <p:cNvPr id="22" name="Text 13"/>
          <p:cNvSpPr/>
          <p:nvPr/>
        </p:nvSpPr>
        <p:spPr>
          <a:xfrm>
            <a:off x="4743450" y="521494"/>
            <a:ext cx="390048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Spring Boot Features</a:t>
            </a:r>
            <a:endParaRPr lang="en-US" sz="1238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2050" y="1600200"/>
            <a:ext cx="114300" cy="11430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5374142" y="885825"/>
            <a:ext cx="9991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Auto-configuration</a:t>
            </a:r>
            <a:endParaRPr lang="en-US" sz="900" dirty="0"/>
          </a:p>
        </p:txBody>
      </p:sp>
      <p:sp>
        <p:nvSpPr>
          <p:cNvPr id="28" name="Text 17"/>
          <p:cNvSpPr/>
          <p:nvPr/>
        </p:nvSpPr>
        <p:spPr>
          <a:xfrm>
            <a:off x="5374142" y="1228725"/>
            <a:ext cx="11707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Dependency Injection</a:t>
            </a:r>
            <a:endParaRPr lang="en-US" sz="900" dirty="0"/>
          </a:p>
        </p:txBody>
      </p:sp>
      <p:sp>
        <p:nvSpPr>
          <p:cNvPr id="31" name="Text 19"/>
          <p:cNvSpPr/>
          <p:nvPr/>
        </p:nvSpPr>
        <p:spPr>
          <a:xfrm>
            <a:off x="5374142" y="1057275"/>
            <a:ext cx="9927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Embedded Server</a:t>
            </a:r>
            <a:endParaRPr lang="en-US" sz="900" dirty="0"/>
          </a:p>
        </p:txBody>
      </p:sp>
      <p:pic>
        <p:nvPicPr>
          <p:cNvPr id="33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0153" y="1993106"/>
            <a:ext cx="114300" cy="114300"/>
          </a:xfrm>
          <a:prstGeom prst="rect">
            <a:avLst/>
          </a:prstGeom>
        </p:spPr>
      </p:pic>
      <p:sp>
        <p:nvSpPr>
          <p:cNvPr id="34" name="Text 21"/>
          <p:cNvSpPr/>
          <p:nvPr/>
        </p:nvSpPr>
        <p:spPr>
          <a:xfrm>
            <a:off x="5374142" y="1571625"/>
            <a:ext cx="8464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Spring Security</a:t>
            </a:r>
            <a:endParaRPr lang="en-US" sz="900" dirty="0"/>
          </a:p>
        </p:txBody>
      </p:sp>
      <p:sp>
        <p:nvSpPr>
          <p:cNvPr id="37" name="Text 23"/>
          <p:cNvSpPr/>
          <p:nvPr/>
        </p:nvSpPr>
        <p:spPr>
          <a:xfrm>
            <a:off x="5374142" y="1400175"/>
            <a:ext cx="9079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Spring Data JPA</a:t>
            </a:r>
            <a:endParaRPr lang="en-US" sz="900" dirty="0"/>
          </a:p>
        </p:txBody>
      </p:sp>
      <p:sp>
        <p:nvSpPr>
          <p:cNvPr id="40" name="Text 25"/>
          <p:cNvSpPr/>
          <p:nvPr/>
        </p:nvSpPr>
        <p:spPr>
          <a:xfrm>
            <a:off x="5374142" y="1914525"/>
            <a:ext cx="564970" cy="1384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Validation</a:t>
            </a:r>
            <a:endParaRPr lang="en-US" sz="900" dirty="0"/>
          </a:p>
        </p:txBody>
      </p:sp>
      <p:sp>
        <p:nvSpPr>
          <p:cNvPr id="43" name="Text 27"/>
          <p:cNvSpPr/>
          <p:nvPr/>
        </p:nvSpPr>
        <p:spPr>
          <a:xfrm>
            <a:off x="5374142" y="2107406"/>
            <a:ext cx="76382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RESTful APIs</a:t>
            </a:r>
            <a:endParaRPr lang="en-US" sz="900" dirty="0"/>
          </a:p>
        </p:txBody>
      </p:sp>
      <p:sp>
        <p:nvSpPr>
          <p:cNvPr id="46" name="Text 29"/>
          <p:cNvSpPr/>
          <p:nvPr/>
        </p:nvSpPr>
        <p:spPr>
          <a:xfrm>
            <a:off x="5363286" y="1743075"/>
            <a:ext cx="11516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Logging &amp; Monitoring</a:t>
            </a:r>
            <a:endParaRPr lang="en-US" sz="900" dirty="0"/>
          </a:p>
        </p:txBody>
      </p:sp>
      <p:sp>
        <p:nvSpPr>
          <p:cNvPr id="47" name="Text 30"/>
          <p:cNvSpPr/>
          <p:nvPr/>
        </p:nvSpPr>
        <p:spPr>
          <a:xfrm>
            <a:off x="4672012" y="2320528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Project Structure</a:t>
            </a:r>
            <a:endParaRPr lang="en-US" sz="1238" dirty="0"/>
          </a:p>
        </p:txBody>
      </p:sp>
      <p:sp>
        <p:nvSpPr>
          <p:cNvPr id="48" name="Shape 31"/>
          <p:cNvSpPr/>
          <p:nvPr/>
        </p:nvSpPr>
        <p:spPr>
          <a:xfrm>
            <a:off x="4672012" y="2665214"/>
            <a:ext cx="2898321" cy="2478286"/>
          </a:xfrm>
          <a:prstGeom prst="rect">
            <a:avLst/>
          </a:prstGeom>
          <a:solidFill>
            <a:srgbClr val="2D2D2D"/>
          </a:solidFill>
          <a:ln/>
        </p:spPr>
      </p:sp>
      <p:sp>
        <p:nvSpPr>
          <p:cNvPr id="49" name="Text 32"/>
          <p:cNvSpPr/>
          <p:nvPr/>
        </p:nvSpPr>
        <p:spPr>
          <a:xfrm>
            <a:off x="4846647" y="2556272"/>
            <a:ext cx="2582636" cy="3212161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com.busreservation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├── BusReservationApplication.java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├── config/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└── SecurityConfig.java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├── controller/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├── BusController.java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├── ReservationController.java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└── UserController.java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├── service/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├── BusService.java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├── ReservationService.java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└── UserService.java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├── repository/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├── BusRepository.java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├── ReservationRepository.java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└── UserRepository.java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├── model/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├── Bus.java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├── Reservation.java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│   └── User.java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└── dto/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├── BusDTO.java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├── ReservationDTO.java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8F8F2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└── UserDTO.java</a:t>
            </a:r>
            <a:endParaRPr lang="en-US" sz="800" dirty="0"/>
          </a:p>
        </p:txBody>
      </p:sp>
      <p:pic>
        <p:nvPicPr>
          <p:cNvPr id="50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8219" y="4627364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936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Backend: REST API Endpoints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885825"/>
            <a:ext cx="4114800" cy="17859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5750" y="2814638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Key API Endpoints</a:t>
            </a:r>
            <a:endParaRPr lang="en-US" sz="1238" dirty="0"/>
          </a:p>
        </p:txBody>
      </p:sp>
      <p:sp>
        <p:nvSpPr>
          <p:cNvPr id="6" name="Shape 2"/>
          <p:cNvSpPr/>
          <p:nvPr/>
        </p:nvSpPr>
        <p:spPr>
          <a:xfrm>
            <a:off x="285750" y="3157538"/>
            <a:ext cx="4114800" cy="273605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Shape 3"/>
          <p:cNvSpPr/>
          <p:nvPr/>
        </p:nvSpPr>
        <p:spPr>
          <a:xfrm>
            <a:off x="285750" y="3157538"/>
            <a:ext cx="804342" cy="342900"/>
          </a:xfrm>
          <a:prstGeom prst="rect">
            <a:avLst/>
          </a:prstGeom>
          <a:solidFill>
            <a:srgbClr val="1976D2"/>
          </a:solidFill>
          <a:ln/>
        </p:spPr>
      </p:sp>
      <p:sp>
        <p:nvSpPr>
          <p:cNvPr id="8" name="Text 4"/>
          <p:cNvSpPr/>
          <p:nvPr/>
        </p:nvSpPr>
        <p:spPr>
          <a:xfrm>
            <a:off x="285750" y="3157538"/>
            <a:ext cx="875779" cy="34290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Method</a:t>
            </a:r>
            <a:endParaRPr lang="en-US" sz="900" dirty="0"/>
          </a:p>
        </p:txBody>
      </p:sp>
      <p:sp>
        <p:nvSpPr>
          <p:cNvPr id="9" name="Shape 5"/>
          <p:cNvSpPr/>
          <p:nvPr/>
        </p:nvSpPr>
        <p:spPr>
          <a:xfrm>
            <a:off x="1090092" y="3157538"/>
            <a:ext cx="1563784" cy="342900"/>
          </a:xfrm>
          <a:prstGeom prst="rect">
            <a:avLst/>
          </a:prstGeom>
          <a:solidFill>
            <a:srgbClr val="1976D2"/>
          </a:solidFill>
          <a:ln/>
        </p:spPr>
      </p:sp>
      <p:sp>
        <p:nvSpPr>
          <p:cNvPr id="10" name="Text 6"/>
          <p:cNvSpPr/>
          <p:nvPr/>
        </p:nvSpPr>
        <p:spPr>
          <a:xfrm>
            <a:off x="1090092" y="3157538"/>
            <a:ext cx="1635221" cy="34290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Endpoint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2653875" y="3157538"/>
            <a:ext cx="1746675" cy="342900"/>
          </a:xfrm>
          <a:prstGeom prst="rect">
            <a:avLst/>
          </a:prstGeom>
          <a:solidFill>
            <a:srgbClr val="1976D2"/>
          </a:solidFill>
          <a:ln/>
        </p:spPr>
      </p:sp>
      <p:sp>
        <p:nvSpPr>
          <p:cNvPr id="12" name="Text 8"/>
          <p:cNvSpPr/>
          <p:nvPr/>
        </p:nvSpPr>
        <p:spPr>
          <a:xfrm>
            <a:off x="2653875" y="3157538"/>
            <a:ext cx="1818112" cy="342900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Description</a:t>
            </a:r>
            <a:endParaRPr lang="en-US" sz="900" dirty="0"/>
          </a:p>
        </p:txBody>
      </p:sp>
      <p:sp>
        <p:nvSpPr>
          <p:cNvPr id="13" name="Shape 9"/>
          <p:cNvSpPr/>
          <p:nvPr/>
        </p:nvSpPr>
        <p:spPr>
          <a:xfrm>
            <a:off x="392906" y="3571875"/>
            <a:ext cx="428625" cy="192881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14" name="Text 10"/>
          <p:cNvSpPr/>
          <p:nvPr/>
        </p:nvSpPr>
        <p:spPr>
          <a:xfrm>
            <a:off x="392906" y="3571875"/>
            <a:ext cx="500063" cy="192881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GET</a:t>
            </a:r>
            <a:endParaRPr lang="en-US" sz="788" dirty="0"/>
          </a:p>
        </p:txBody>
      </p:sp>
      <p:sp>
        <p:nvSpPr>
          <p:cNvPr id="15" name="Text 11"/>
          <p:cNvSpPr/>
          <p:nvPr/>
        </p:nvSpPr>
        <p:spPr>
          <a:xfrm>
            <a:off x="1090092" y="3500438"/>
            <a:ext cx="1635221" cy="339328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/api/buses</a:t>
            </a:r>
            <a:endParaRPr lang="en-US" sz="900" dirty="0"/>
          </a:p>
        </p:txBody>
      </p:sp>
      <p:sp>
        <p:nvSpPr>
          <p:cNvPr id="16" name="Text 12"/>
          <p:cNvSpPr/>
          <p:nvPr/>
        </p:nvSpPr>
        <p:spPr>
          <a:xfrm>
            <a:off x="2653875" y="3500438"/>
            <a:ext cx="1818112" cy="339328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Search available buses</a:t>
            </a:r>
            <a:endParaRPr lang="en-US" sz="900" dirty="0"/>
          </a:p>
        </p:txBody>
      </p:sp>
      <p:sp>
        <p:nvSpPr>
          <p:cNvPr id="17" name="Shape 13"/>
          <p:cNvSpPr/>
          <p:nvPr/>
        </p:nvSpPr>
        <p:spPr>
          <a:xfrm>
            <a:off x="392906" y="3914775"/>
            <a:ext cx="428625" cy="192881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18" name="Text 14"/>
          <p:cNvSpPr/>
          <p:nvPr/>
        </p:nvSpPr>
        <p:spPr>
          <a:xfrm>
            <a:off x="392906" y="3914775"/>
            <a:ext cx="500063" cy="192881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GET</a:t>
            </a:r>
            <a:endParaRPr lang="en-US" sz="788" dirty="0"/>
          </a:p>
        </p:txBody>
      </p:sp>
      <p:sp>
        <p:nvSpPr>
          <p:cNvPr id="19" name="Text 15"/>
          <p:cNvSpPr/>
          <p:nvPr/>
        </p:nvSpPr>
        <p:spPr>
          <a:xfrm>
            <a:off x="1090092" y="3839766"/>
            <a:ext cx="1635221" cy="342900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/api/buses/{id}</a:t>
            </a:r>
            <a:endParaRPr lang="en-US" sz="900" dirty="0"/>
          </a:p>
        </p:txBody>
      </p:sp>
      <p:sp>
        <p:nvSpPr>
          <p:cNvPr id="20" name="Text 16"/>
          <p:cNvSpPr/>
          <p:nvPr/>
        </p:nvSpPr>
        <p:spPr>
          <a:xfrm>
            <a:off x="2653875" y="3839766"/>
            <a:ext cx="1818112" cy="342900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Get bus details</a:t>
            </a:r>
            <a:endParaRPr lang="en-US" sz="900" dirty="0"/>
          </a:p>
        </p:txBody>
      </p:sp>
      <p:sp>
        <p:nvSpPr>
          <p:cNvPr id="21" name="Shape 17"/>
          <p:cNvSpPr/>
          <p:nvPr/>
        </p:nvSpPr>
        <p:spPr>
          <a:xfrm>
            <a:off x="392906" y="4257675"/>
            <a:ext cx="428625" cy="192881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22" name="Text 18"/>
          <p:cNvSpPr/>
          <p:nvPr/>
        </p:nvSpPr>
        <p:spPr>
          <a:xfrm>
            <a:off x="392906" y="4257675"/>
            <a:ext cx="500063" cy="192881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GET</a:t>
            </a:r>
            <a:endParaRPr lang="en-US" sz="788" dirty="0"/>
          </a:p>
        </p:txBody>
      </p:sp>
      <p:sp>
        <p:nvSpPr>
          <p:cNvPr id="23" name="Text 19"/>
          <p:cNvSpPr/>
          <p:nvPr/>
        </p:nvSpPr>
        <p:spPr>
          <a:xfrm>
            <a:off x="1090092" y="4182666"/>
            <a:ext cx="1635221" cy="342900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/api/buses/{id}/seats</a:t>
            </a:r>
            <a:endParaRPr lang="en-US" sz="900" dirty="0"/>
          </a:p>
        </p:txBody>
      </p:sp>
      <p:sp>
        <p:nvSpPr>
          <p:cNvPr id="24" name="Text 20"/>
          <p:cNvSpPr/>
          <p:nvPr/>
        </p:nvSpPr>
        <p:spPr>
          <a:xfrm>
            <a:off x="2653875" y="4182666"/>
            <a:ext cx="1818112" cy="342900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Get seat availability</a:t>
            </a:r>
            <a:endParaRPr lang="en-US" sz="900" dirty="0"/>
          </a:p>
        </p:txBody>
      </p:sp>
      <p:sp>
        <p:nvSpPr>
          <p:cNvPr id="25" name="Shape 21"/>
          <p:cNvSpPr/>
          <p:nvPr/>
        </p:nvSpPr>
        <p:spPr>
          <a:xfrm>
            <a:off x="392906" y="4600575"/>
            <a:ext cx="428625" cy="192881"/>
          </a:xfrm>
          <a:prstGeom prst="rect">
            <a:avLst/>
          </a:prstGeom>
          <a:solidFill>
            <a:srgbClr val="2196F3"/>
          </a:solidFill>
          <a:ln/>
        </p:spPr>
      </p:sp>
      <p:sp>
        <p:nvSpPr>
          <p:cNvPr id="26" name="Text 22"/>
          <p:cNvSpPr/>
          <p:nvPr/>
        </p:nvSpPr>
        <p:spPr>
          <a:xfrm>
            <a:off x="392906" y="4600575"/>
            <a:ext cx="500063" cy="192881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POST</a:t>
            </a:r>
            <a:endParaRPr lang="en-US" sz="788" dirty="0"/>
          </a:p>
        </p:txBody>
      </p:sp>
      <p:sp>
        <p:nvSpPr>
          <p:cNvPr id="27" name="Text 23"/>
          <p:cNvSpPr/>
          <p:nvPr/>
        </p:nvSpPr>
        <p:spPr>
          <a:xfrm>
            <a:off x="1090092" y="4525566"/>
            <a:ext cx="1635221" cy="342900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/api/reservations</a:t>
            </a:r>
            <a:endParaRPr lang="en-US" sz="900" dirty="0"/>
          </a:p>
        </p:txBody>
      </p:sp>
      <p:sp>
        <p:nvSpPr>
          <p:cNvPr id="28" name="Text 24"/>
          <p:cNvSpPr/>
          <p:nvPr/>
        </p:nvSpPr>
        <p:spPr>
          <a:xfrm>
            <a:off x="2653875" y="4525566"/>
            <a:ext cx="1818112" cy="342900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Create reservation</a:t>
            </a:r>
            <a:endParaRPr lang="en-US" sz="900" dirty="0"/>
          </a:p>
        </p:txBody>
      </p:sp>
      <p:sp>
        <p:nvSpPr>
          <p:cNvPr id="29" name="Shape 25"/>
          <p:cNvSpPr/>
          <p:nvPr/>
        </p:nvSpPr>
        <p:spPr>
          <a:xfrm>
            <a:off x="392906" y="4943475"/>
            <a:ext cx="428625" cy="192881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30" name="Text 26"/>
          <p:cNvSpPr/>
          <p:nvPr/>
        </p:nvSpPr>
        <p:spPr>
          <a:xfrm>
            <a:off x="392906" y="4943475"/>
            <a:ext cx="500063" cy="192881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GET</a:t>
            </a:r>
            <a:endParaRPr lang="en-US" sz="788" dirty="0"/>
          </a:p>
        </p:txBody>
      </p:sp>
      <p:sp>
        <p:nvSpPr>
          <p:cNvPr id="31" name="Text 27"/>
          <p:cNvSpPr/>
          <p:nvPr/>
        </p:nvSpPr>
        <p:spPr>
          <a:xfrm>
            <a:off x="1090092" y="4868466"/>
            <a:ext cx="1635221" cy="342900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/api/reservations/{id}</a:t>
            </a:r>
            <a:endParaRPr lang="en-US" sz="900" dirty="0"/>
          </a:p>
        </p:txBody>
      </p:sp>
      <p:sp>
        <p:nvSpPr>
          <p:cNvPr id="32" name="Text 28"/>
          <p:cNvSpPr/>
          <p:nvPr/>
        </p:nvSpPr>
        <p:spPr>
          <a:xfrm>
            <a:off x="2653875" y="4868466"/>
            <a:ext cx="1818112" cy="342900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Get reservation details</a:t>
            </a:r>
            <a:endParaRPr lang="en-US" sz="900" dirty="0"/>
          </a:p>
        </p:txBody>
      </p:sp>
      <p:sp>
        <p:nvSpPr>
          <p:cNvPr id="33" name="Shape 29"/>
          <p:cNvSpPr/>
          <p:nvPr/>
        </p:nvSpPr>
        <p:spPr>
          <a:xfrm>
            <a:off x="392906" y="5286375"/>
            <a:ext cx="428625" cy="192881"/>
          </a:xfrm>
          <a:prstGeom prst="rect">
            <a:avLst/>
          </a:prstGeom>
          <a:solidFill>
            <a:srgbClr val="FF9800"/>
          </a:solidFill>
          <a:ln/>
        </p:spPr>
      </p:sp>
      <p:sp>
        <p:nvSpPr>
          <p:cNvPr id="34" name="Text 30"/>
          <p:cNvSpPr/>
          <p:nvPr/>
        </p:nvSpPr>
        <p:spPr>
          <a:xfrm>
            <a:off x="392906" y="5286375"/>
            <a:ext cx="500063" cy="192881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PUT</a:t>
            </a:r>
            <a:endParaRPr lang="en-US" sz="788" dirty="0"/>
          </a:p>
        </p:txBody>
      </p:sp>
      <p:sp>
        <p:nvSpPr>
          <p:cNvPr id="35" name="Text 31"/>
          <p:cNvSpPr/>
          <p:nvPr/>
        </p:nvSpPr>
        <p:spPr>
          <a:xfrm>
            <a:off x="1090092" y="5211366"/>
            <a:ext cx="1635221" cy="342900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/api/reservations/{id}</a:t>
            </a:r>
            <a:endParaRPr lang="en-US" sz="900" dirty="0"/>
          </a:p>
        </p:txBody>
      </p:sp>
      <p:sp>
        <p:nvSpPr>
          <p:cNvPr id="36" name="Text 32"/>
          <p:cNvSpPr/>
          <p:nvPr/>
        </p:nvSpPr>
        <p:spPr>
          <a:xfrm>
            <a:off x="2653875" y="5211366"/>
            <a:ext cx="1818112" cy="342900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Update reservation</a:t>
            </a:r>
            <a:endParaRPr lang="en-US" sz="900" dirty="0"/>
          </a:p>
        </p:txBody>
      </p:sp>
      <p:sp>
        <p:nvSpPr>
          <p:cNvPr id="37" name="Shape 33"/>
          <p:cNvSpPr/>
          <p:nvPr/>
        </p:nvSpPr>
        <p:spPr>
          <a:xfrm>
            <a:off x="392906" y="5629275"/>
            <a:ext cx="428625" cy="192881"/>
          </a:xfrm>
          <a:prstGeom prst="rect">
            <a:avLst/>
          </a:prstGeom>
          <a:solidFill>
            <a:srgbClr val="F44336"/>
          </a:solidFill>
          <a:ln/>
        </p:spPr>
      </p:sp>
      <p:sp>
        <p:nvSpPr>
          <p:cNvPr id="38" name="Text 34"/>
          <p:cNvSpPr/>
          <p:nvPr/>
        </p:nvSpPr>
        <p:spPr>
          <a:xfrm>
            <a:off x="392906" y="5629275"/>
            <a:ext cx="500063" cy="192881"/>
          </a:xfrm>
          <a:prstGeom prst="rect">
            <a:avLst/>
          </a:prstGeom>
          <a:noFill/>
          <a:ln/>
        </p:spPr>
        <p:txBody>
          <a:bodyPr wrap="none" lIns="68072" tIns="25527" rIns="68072" bIns="25527" rtlCol="0" anchor="ctr">
            <a:spAutoFit/>
          </a:bodyPr>
          <a:lstStyle/>
          <a:p>
            <a:pPr marL="0" indent="0" algn="ctr">
              <a:buNone/>
            </a:pPr>
            <a:r>
              <a:rPr lang="en-US" sz="788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DELETE</a:t>
            </a:r>
            <a:endParaRPr lang="en-US" sz="788" dirty="0"/>
          </a:p>
        </p:txBody>
      </p:sp>
      <p:sp>
        <p:nvSpPr>
          <p:cNvPr id="39" name="Text 35"/>
          <p:cNvSpPr/>
          <p:nvPr/>
        </p:nvSpPr>
        <p:spPr>
          <a:xfrm>
            <a:off x="1090092" y="5554266"/>
            <a:ext cx="1635221" cy="339328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/api/reservations/{id}</a:t>
            </a:r>
            <a:endParaRPr lang="en-US" sz="900" dirty="0"/>
          </a:p>
        </p:txBody>
      </p:sp>
      <p:sp>
        <p:nvSpPr>
          <p:cNvPr id="40" name="Text 36"/>
          <p:cNvSpPr/>
          <p:nvPr/>
        </p:nvSpPr>
        <p:spPr>
          <a:xfrm>
            <a:off x="2653875" y="5554266"/>
            <a:ext cx="1818112" cy="339328"/>
          </a:xfrm>
          <a:prstGeom prst="rect">
            <a:avLst/>
          </a:prstGeom>
          <a:noFill/>
          <a:ln/>
        </p:spPr>
        <p:txBody>
          <a:bodyPr wrap="square" lIns="127508" tIns="85090" rIns="127508" bIns="8509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Cancel reservation</a:t>
            </a:r>
            <a:endParaRPr lang="en-US" sz="900" dirty="0"/>
          </a:p>
        </p:txBody>
      </p:sp>
      <p:sp>
        <p:nvSpPr>
          <p:cNvPr id="41" name="Text 37"/>
          <p:cNvSpPr/>
          <p:nvPr/>
        </p:nvSpPr>
        <p:spPr>
          <a:xfrm>
            <a:off x="4743450" y="885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Controller Implementation</a:t>
            </a:r>
            <a:endParaRPr lang="en-US" sz="1238" dirty="0"/>
          </a:p>
        </p:txBody>
      </p:sp>
      <p:sp>
        <p:nvSpPr>
          <p:cNvPr id="42" name="Shape 38"/>
          <p:cNvSpPr/>
          <p:nvPr/>
        </p:nvSpPr>
        <p:spPr>
          <a:xfrm>
            <a:off x="4743450" y="1228725"/>
            <a:ext cx="4114800" cy="1428750"/>
          </a:xfrm>
          <a:prstGeom prst="rect">
            <a:avLst/>
          </a:prstGeom>
          <a:solidFill>
            <a:srgbClr val="2D2D2D"/>
          </a:solidFill>
          <a:ln/>
        </p:spPr>
      </p:sp>
      <p:sp>
        <p:nvSpPr>
          <p:cNvPr id="43" name="Text 39"/>
          <p:cNvSpPr/>
          <p:nvPr/>
        </p:nvSpPr>
        <p:spPr>
          <a:xfrm>
            <a:off x="4850606" y="1353741"/>
            <a:ext cx="2112039" cy="1314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@RestController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@RequestMapping("/api/buses")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public class BusController {</a:t>
            </a:r>
            <a:endParaRPr lang="en-US" sz="788" dirty="0"/>
          </a:p>
          <a:p>
            <a:pPr marL="0" indent="0">
              <a:buNone/>
            </a:pP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@Autowired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BusService busService;</a:t>
            </a:r>
            <a:endParaRPr lang="en-US" sz="788" dirty="0"/>
          </a:p>
          <a:p>
            <a:pPr marL="0" indent="0">
              <a:buNone/>
            </a:pP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@GetMapping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public ResponseEntity</a:t>
            </a:r>
            <a:endParaRPr lang="en-US" sz="788" dirty="0"/>
          </a:p>
        </p:txBody>
      </p:sp>
      <p:sp>
        <p:nvSpPr>
          <p:cNvPr id="44" name="Text 40"/>
          <p:cNvSpPr/>
          <p:nvPr/>
        </p:nvSpPr>
        <p:spPr>
          <a:xfrm>
            <a:off x="4850606" y="2553891"/>
            <a:ext cx="4381267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&gt; searchBuses(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@RequestParam String source,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@RequestParam String destination,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@RequestParam @DateTimeFormat(iso = DateTimeFormat.ISO.DATE)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LocalDate date)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List</a:t>
            </a:r>
            <a:endParaRPr lang="en-US" sz="788" dirty="0"/>
          </a:p>
        </p:txBody>
      </p:sp>
      <p:sp>
        <p:nvSpPr>
          <p:cNvPr id="45" name="Text 41"/>
          <p:cNvSpPr/>
          <p:nvPr/>
        </p:nvSpPr>
        <p:spPr>
          <a:xfrm>
            <a:off x="4850606" y="3454003"/>
            <a:ext cx="2592177" cy="11644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buses = busService.findBuses(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source, destination, date);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return ResponseEntity.ok(buses);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788" dirty="0"/>
          </a:p>
          <a:p>
            <a:pPr marL="0" indent="0">
              <a:buNone/>
            </a:pP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@GetMapping("/{id}/seats")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public ResponseEntity</a:t>
            </a:r>
            <a:endParaRPr lang="en-US" sz="788" dirty="0"/>
          </a:p>
        </p:txBody>
      </p:sp>
      <p:sp>
        <p:nvSpPr>
          <p:cNvPr id="46" name="Text 42"/>
          <p:cNvSpPr/>
          <p:nvPr/>
        </p:nvSpPr>
        <p:spPr>
          <a:xfrm>
            <a:off x="4850606" y="4504134"/>
            <a:ext cx="2892270" cy="1314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getSeatAvailability(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@PathVariable Long id)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SeatAvailabilityDTO availability =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busService.getSeatAvailability(id);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return ResponseEntity.ok(availability);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788" dirty="0"/>
          </a:p>
        </p:txBody>
      </p:sp>
      <p:sp>
        <p:nvSpPr>
          <p:cNvPr id="47" name="Text 43"/>
          <p:cNvSpPr/>
          <p:nvPr/>
        </p:nvSpPr>
        <p:spPr>
          <a:xfrm>
            <a:off x="4743450" y="277177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API Documentation</a:t>
            </a:r>
            <a:endParaRPr lang="en-US" sz="1238" dirty="0"/>
          </a:p>
        </p:txBody>
      </p:sp>
      <p:pic>
        <p:nvPicPr>
          <p:cNvPr id="4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3143250"/>
            <a:ext cx="85725" cy="114300"/>
          </a:xfrm>
          <a:prstGeom prst="rect">
            <a:avLst/>
          </a:prstGeom>
        </p:spPr>
      </p:pic>
      <p:sp>
        <p:nvSpPr>
          <p:cNvPr id="49" name="Text 44"/>
          <p:cNvSpPr/>
          <p:nvPr/>
        </p:nvSpPr>
        <p:spPr>
          <a:xfrm>
            <a:off x="4900613" y="3132534"/>
            <a:ext cx="81452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Swagger UI:</a:t>
            </a:r>
            <a:endParaRPr lang="en-US" sz="1013" dirty="0"/>
          </a:p>
        </p:txBody>
      </p:sp>
      <p:sp>
        <p:nvSpPr>
          <p:cNvPr id="50" name="Text 45"/>
          <p:cNvSpPr/>
          <p:nvPr/>
        </p:nvSpPr>
        <p:spPr>
          <a:xfrm>
            <a:off x="5643702" y="3132534"/>
            <a:ext cx="181554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Interactive API documentation</a:t>
            </a:r>
            <a:endParaRPr lang="en-US" sz="1013" dirty="0"/>
          </a:p>
        </p:txBody>
      </p:sp>
      <p:pic>
        <p:nvPicPr>
          <p:cNvPr id="5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450" y="3408992"/>
            <a:ext cx="142875" cy="114300"/>
          </a:xfrm>
          <a:prstGeom prst="rect">
            <a:avLst/>
          </a:prstGeom>
        </p:spPr>
      </p:pic>
      <p:sp>
        <p:nvSpPr>
          <p:cNvPr id="52" name="Text 46"/>
          <p:cNvSpPr/>
          <p:nvPr/>
        </p:nvSpPr>
        <p:spPr>
          <a:xfrm>
            <a:off x="4957763" y="3398276"/>
            <a:ext cx="87173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OpenAPI 3.0:</a:t>
            </a:r>
            <a:endParaRPr lang="en-US" sz="1013" dirty="0"/>
          </a:p>
        </p:txBody>
      </p:sp>
      <p:sp>
        <p:nvSpPr>
          <p:cNvPr id="53" name="Text 47"/>
          <p:cNvSpPr/>
          <p:nvPr/>
        </p:nvSpPr>
        <p:spPr>
          <a:xfrm>
            <a:off x="5758058" y="3398276"/>
            <a:ext cx="145082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API specification format</a:t>
            </a:r>
            <a:endParaRPr lang="en-US" sz="1013" dirty="0"/>
          </a:p>
        </p:txBody>
      </p:sp>
      <p:pic>
        <p:nvPicPr>
          <p:cNvPr id="5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450" y="3674734"/>
            <a:ext cx="114300" cy="114300"/>
          </a:xfrm>
          <a:prstGeom prst="rect">
            <a:avLst/>
          </a:prstGeom>
        </p:spPr>
      </p:pic>
      <p:sp>
        <p:nvSpPr>
          <p:cNvPr id="55" name="Text 48"/>
          <p:cNvSpPr/>
          <p:nvPr/>
        </p:nvSpPr>
        <p:spPr>
          <a:xfrm>
            <a:off x="4929188" y="3664018"/>
            <a:ext cx="77158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JSON/XML:</a:t>
            </a:r>
            <a:endParaRPr lang="en-US" sz="1013" dirty="0"/>
          </a:p>
        </p:txBody>
      </p:sp>
      <p:sp>
        <p:nvSpPr>
          <p:cNvPr id="56" name="Text 49"/>
          <p:cNvSpPr/>
          <p:nvPr/>
        </p:nvSpPr>
        <p:spPr>
          <a:xfrm>
            <a:off x="5629331" y="3664018"/>
            <a:ext cx="153671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Response format options</a:t>
            </a:r>
            <a:endParaRPr lang="en-US" sz="1013" dirty="0"/>
          </a:p>
        </p:txBody>
      </p:sp>
      <p:pic>
        <p:nvPicPr>
          <p:cNvPr id="5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450" y="3940476"/>
            <a:ext cx="114300" cy="114300"/>
          </a:xfrm>
          <a:prstGeom prst="rect">
            <a:avLst/>
          </a:prstGeom>
        </p:spPr>
      </p:pic>
      <p:sp>
        <p:nvSpPr>
          <p:cNvPr id="58" name="Text 50"/>
          <p:cNvSpPr/>
          <p:nvPr/>
        </p:nvSpPr>
        <p:spPr>
          <a:xfrm>
            <a:off x="4929188" y="3929760"/>
            <a:ext cx="131671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JWT Authentication:</a:t>
            </a:r>
            <a:endParaRPr lang="en-US" sz="1013" dirty="0"/>
          </a:p>
        </p:txBody>
      </p:sp>
      <p:sp>
        <p:nvSpPr>
          <p:cNvPr id="59" name="Text 51"/>
          <p:cNvSpPr/>
          <p:nvPr/>
        </p:nvSpPr>
        <p:spPr>
          <a:xfrm>
            <a:off x="6174460" y="3929760"/>
            <a:ext cx="118642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13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Secure API access</a:t>
            </a:r>
            <a:endParaRPr lang="en-US" sz="1013" dirty="0"/>
          </a:p>
        </p:txBody>
      </p:sp>
      <p:pic>
        <p:nvPicPr>
          <p:cNvPr id="6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8219" y="5598914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835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643938" cy="471488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Backend: Business Logic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5"/>
            <a:ext cx="4114800" cy="1064419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060847"/>
            <a:ext cx="160734" cy="128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0797" y="1028700"/>
            <a:ext cx="189384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Service Layer Implementation</a:t>
            </a:r>
            <a:endParaRPr lang="en-US" sz="1013" dirty="0"/>
          </a:p>
        </p:txBody>
      </p:sp>
      <p:sp>
        <p:nvSpPr>
          <p:cNvPr id="7" name="Text 3"/>
          <p:cNvSpPr/>
          <p:nvPr/>
        </p:nvSpPr>
        <p:spPr>
          <a:xfrm>
            <a:off x="428625" y="1293019"/>
            <a:ext cx="390048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The service layer contains the core business logic, implementing operations like bus search, seat availability checking, and reservation processing.</a:t>
            </a:r>
            <a:endParaRPr lang="en-US" sz="900" dirty="0"/>
          </a:p>
        </p:txBody>
      </p:sp>
      <p:sp>
        <p:nvSpPr>
          <p:cNvPr id="8" name="Shape 4"/>
          <p:cNvSpPr/>
          <p:nvPr/>
        </p:nvSpPr>
        <p:spPr>
          <a:xfrm>
            <a:off x="285750" y="2093119"/>
            <a:ext cx="4114800" cy="141870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268141"/>
            <a:ext cx="128588" cy="128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8650" y="2235994"/>
            <a:ext cx="105738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Validation Logic</a:t>
            </a:r>
            <a:endParaRPr lang="en-US" sz="1013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2528888"/>
            <a:ext cx="57150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57213" y="2500313"/>
            <a:ext cx="251560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Input validation using Bean Validation (JSR 380)</a:t>
            </a:r>
            <a:endParaRPr lang="en-US" sz="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2746046"/>
            <a:ext cx="57150" cy="114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57213" y="2717471"/>
            <a:ext cx="2409397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Business rule validation (e.g., seat availability)</a:t>
            </a:r>
            <a:endParaRPr lang="en-US" sz="9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625" y="2963205"/>
            <a:ext cx="57150" cy="1143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57213" y="2934630"/>
            <a:ext cx="203435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Cross-field validation for complex rules</a:t>
            </a:r>
            <a:endParaRPr lang="en-US" sz="9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25" y="3180364"/>
            <a:ext cx="57150" cy="11430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557213" y="3151789"/>
            <a:ext cx="225664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Custom validators for domain-specific rules</a:t>
            </a:r>
            <a:endParaRPr lang="en-US" sz="900" dirty="0"/>
          </a:p>
        </p:txBody>
      </p:sp>
      <p:sp>
        <p:nvSpPr>
          <p:cNvPr id="19" name="Text 10"/>
          <p:cNvSpPr/>
          <p:nvPr/>
        </p:nvSpPr>
        <p:spPr>
          <a:xfrm>
            <a:off x="285750" y="3654698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Error Handling</a:t>
            </a:r>
            <a:endParaRPr lang="en-US" sz="1238" dirty="0"/>
          </a:p>
        </p:txBody>
      </p:sp>
      <p:sp>
        <p:nvSpPr>
          <p:cNvPr id="20" name="Shape 11"/>
          <p:cNvSpPr/>
          <p:nvPr/>
        </p:nvSpPr>
        <p:spPr>
          <a:xfrm>
            <a:off x="285750" y="3997598"/>
            <a:ext cx="4114800" cy="1785938"/>
          </a:xfrm>
          <a:prstGeom prst="rect">
            <a:avLst/>
          </a:prstGeom>
          <a:solidFill>
            <a:srgbClr val="2D2D2D"/>
          </a:solidFill>
          <a:ln/>
        </p:spPr>
      </p:sp>
      <p:sp>
        <p:nvSpPr>
          <p:cNvPr id="21" name="Text 12"/>
          <p:cNvSpPr/>
          <p:nvPr/>
        </p:nvSpPr>
        <p:spPr>
          <a:xfrm>
            <a:off x="392906" y="4122613"/>
            <a:ext cx="3312384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@ControllerAdvice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public class GlobalExceptionHandler {</a:t>
            </a:r>
            <a:endParaRPr lang="en-US" sz="788" dirty="0"/>
          </a:p>
          <a:p>
            <a:pPr marL="0" indent="0">
              <a:buNone/>
            </a:pP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@ExceptionHandler(ResourceNotFoundException.class)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public ResponseEntity</a:t>
            </a:r>
            <a:endParaRPr lang="en-US" sz="788" dirty="0"/>
          </a:p>
        </p:txBody>
      </p:sp>
      <p:sp>
        <p:nvSpPr>
          <p:cNvPr id="22" name="Text 13"/>
          <p:cNvSpPr/>
          <p:nvPr/>
        </p:nvSpPr>
        <p:spPr>
          <a:xfrm>
            <a:off x="392906" y="4722688"/>
            <a:ext cx="3972567" cy="17645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handleResourceNotFound(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ResourceNotFoundException ex)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ErrorResponse error = new ErrorResponse(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HttpStatus.NOT_FOUND.value(),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ex.getMessage(),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LocalDateTime.now()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return new ResponseEntity&lt;&gt;(error, HttpStatus.NOT_FOUND);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@ExceptionHandler(SeatNotAvailableException.class)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public ResponseEntity</a:t>
            </a:r>
            <a:endParaRPr lang="en-US" sz="788" dirty="0"/>
          </a:p>
        </p:txBody>
      </p:sp>
      <p:sp>
        <p:nvSpPr>
          <p:cNvPr id="23" name="Text 14"/>
          <p:cNvSpPr/>
          <p:nvPr/>
        </p:nvSpPr>
        <p:spPr>
          <a:xfrm>
            <a:off x="392906" y="6372895"/>
            <a:ext cx="3912543" cy="17645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handleSeatNotAvailable(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SeatNotAvailableException ex)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ErrorResponse error = new ErrorResponse(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HttpStatus.CONFLICT.value(),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ex.getMessage(),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LocalDateTime.now()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return new ResponseEntity&lt;&gt;(error, HttpStatus.CONFLICT);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@ExceptionHandler(MethodArgumentNotValidException.class)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public ResponseEntity</a:t>
            </a:r>
            <a:endParaRPr lang="en-US" sz="788" dirty="0"/>
          </a:p>
        </p:txBody>
      </p:sp>
      <p:sp>
        <p:nvSpPr>
          <p:cNvPr id="24" name="Text 15"/>
          <p:cNvSpPr/>
          <p:nvPr/>
        </p:nvSpPr>
        <p:spPr>
          <a:xfrm>
            <a:off x="392906" y="8023101"/>
            <a:ext cx="3012291" cy="86439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handleValidationErrors(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MethodArgumentNotValidException ex)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// Handle validation errors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// ...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788" dirty="0"/>
          </a:p>
        </p:txBody>
      </p:sp>
      <p:sp>
        <p:nvSpPr>
          <p:cNvPr id="25" name="Text 16"/>
          <p:cNvSpPr/>
          <p:nvPr/>
        </p:nvSpPr>
        <p:spPr>
          <a:xfrm>
            <a:off x="4743450" y="885825"/>
            <a:ext cx="418623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Reservation Service Implementation</a:t>
            </a:r>
            <a:endParaRPr lang="en-US" sz="1238" dirty="0"/>
          </a:p>
        </p:txBody>
      </p:sp>
      <p:sp>
        <p:nvSpPr>
          <p:cNvPr id="26" name="Shape 17"/>
          <p:cNvSpPr/>
          <p:nvPr/>
        </p:nvSpPr>
        <p:spPr>
          <a:xfrm>
            <a:off x="4743450" y="1228725"/>
            <a:ext cx="4114800" cy="1785938"/>
          </a:xfrm>
          <a:prstGeom prst="rect">
            <a:avLst/>
          </a:prstGeom>
          <a:solidFill>
            <a:srgbClr val="2D2D2D"/>
          </a:solidFill>
          <a:ln/>
        </p:spPr>
      </p:sp>
      <p:sp>
        <p:nvSpPr>
          <p:cNvPr id="27" name="Text 18"/>
          <p:cNvSpPr/>
          <p:nvPr/>
        </p:nvSpPr>
        <p:spPr>
          <a:xfrm>
            <a:off x="4850606" y="1353741"/>
            <a:ext cx="4381267" cy="326469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@Service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public class ReservationServiceImpl implements ReservationService {</a:t>
            </a:r>
            <a:endParaRPr lang="en-US" sz="788" dirty="0"/>
          </a:p>
          <a:p>
            <a:pPr marL="0" indent="0">
              <a:buNone/>
            </a:pP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@Autowired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ReservationRepository reservationRepository;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@Autowired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BusRepository busRepository;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@Autowired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SeatRepository seatRepository;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@Override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@Transactional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public ReservationDTO createReservation(ReservationRequest request)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// Validate bus exists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Bus bus = busRepository.findById(request.getBusId())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.orElseThrow(() -&gt; new ResourceNotFoundException(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"Bus not found with id: " + request.getBusId()));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// Check seat availability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List</a:t>
            </a:r>
            <a:endParaRPr lang="en-US" sz="788" dirty="0"/>
          </a:p>
        </p:txBody>
      </p:sp>
      <p:sp>
        <p:nvSpPr>
          <p:cNvPr id="28" name="Text 19"/>
          <p:cNvSpPr/>
          <p:nvPr/>
        </p:nvSpPr>
        <p:spPr>
          <a:xfrm>
            <a:off x="4850606" y="4504134"/>
            <a:ext cx="4741385" cy="55149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seats = seatRepository.findByBusIdAndSeatNumberIn(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request.getBusId(), request.getSeatNumbers());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for (Seat seat : seats)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if (!seat.isAvailable())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throw new SeatNotAvailableException(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        "Seat " + seat.getSeatNumber() + " is not available");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    }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}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// Calculate fare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BigDecimal totalFare = calculateTotalFare(bus, seats.size());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// Create reservation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Reservation reservation = new Reservation();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reservation.setBus(bus);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reservation.setUser(getCurrentUser());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reservation.setSeatNumbers(String.join(",", request.getSeatNumbers()));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reservation.setTotalFare(totalFare);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reservation.setStatus("CONFIRMED");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reservation.setBookingDate(LocalDateTime.now());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// Save reservation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Reservation savedReservation = reservationRepository.save(reservation);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// Update seat availability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updateSeatAvailability(seats, false);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// Return DTO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return mapToDTO(savedReservation);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private BigDecimal calculateTotalFare(Bus bus, int seatCount) {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// Apply business logic for fare calculation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    // ...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}</a:t>
            </a:r>
            <a:endParaRPr lang="en-US" sz="788" dirty="0"/>
          </a:p>
          <a:p>
            <a:pPr marL="0" indent="0">
              <a:buNone/>
            </a:pPr>
            <a:r>
              <a:rPr lang="en-US" sz="788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788" dirty="0"/>
          </a:p>
        </p:txBody>
      </p:sp>
      <p:sp>
        <p:nvSpPr>
          <p:cNvPr id="29" name="Shape 20"/>
          <p:cNvSpPr/>
          <p:nvPr/>
        </p:nvSpPr>
        <p:spPr>
          <a:xfrm>
            <a:off x="4743450" y="3128963"/>
            <a:ext cx="4114800" cy="162659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6325" y="3303984"/>
            <a:ext cx="128588" cy="128588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5086350" y="3271838"/>
            <a:ext cx="16148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1976D2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Transaction Management</a:t>
            </a:r>
            <a:endParaRPr lang="en-US" sz="1013" dirty="0"/>
          </a:p>
        </p:txBody>
      </p:sp>
      <p:sp>
        <p:nvSpPr>
          <p:cNvPr id="32" name="Text 22"/>
          <p:cNvSpPr/>
          <p:nvPr/>
        </p:nvSpPr>
        <p:spPr>
          <a:xfrm>
            <a:off x="4886325" y="3557588"/>
            <a:ext cx="367663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Spring's declarative transaction management ensures data consistency across multiple operations. The</a:t>
            </a:r>
            <a:endParaRPr lang="en-US" sz="900" dirty="0"/>
          </a:p>
        </p:txBody>
      </p:sp>
      <p:sp>
        <p:nvSpPr>
          <p:cNvPr id="33" name="Text 23"/>
          <p:cNvSpPr/>
          <p:nvPr/>
        </p:nvSpPr>
        <p:spPr>
          <a:xfrm>
            <a:off x="6504273" y="3739753"/>
            <a:ext cx="103171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@Transactional</a:t>
            </a:r>
            <a:endParaRPr lang="en-US" sz="900" dirty="0"/>
          </a:p>
        </p:txBody>
      </p:sp>
      <p:sp>
        <p:nvSpPr>
          <p:cNvPr id="34" name="Text 24"/>
          <p:cNvSpPr/>
          <p:nvPr/>
        </p:nvSpPr>
        <p:spPr>
          <a:xfrm>
            <a:off x="7464549" y="3729038"/>
            <a:ext cx="113261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annotation provides:</a:t>
            </a:r>
            <a:endParaRPr lang="en-US" sz="900" dirty="0"/>
          </a:p>
        </p:txBody>
      </p:sp>
      <p:pic>
        <p:nvPicPr>
          <p:cNvPr id="35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6325" y="3989784"/>
            <a:ext cx="57150" cy="114300"/>
          </a:xfrm>
          <a:prstGeom prst="rect">
            <a:avLst/>
          </a:prstGeom>
        </p:spPr>
      </p:pic>
      <p:sp>
        <p:nvSpPr>
          <p:cNvPr id="36" name="Text 25"/>
          <p:cNvSpPr/>
          <p:nvPr/>
        </p:nvSpPr>
        <p:spPr>
          <a:xfrm>
            <a:off x="5014913" y="3961209"/>
            <a:ext cx="174865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Atomic operations (all or nothing)</a:t>
            </a:r>
            <a:endParaRPr lang="en-US" sz="900" dirty="0"/>
          </a:p>
        </p:txBody>
      </p:sp>
      <p:pic>
        <p:nvPicPr>
          <p:cNvPr id="37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6325" y="4206943"/>
            <a:ext cx="57150" cy="114300"/>
          </a:xfrm>
          <a:prstGeom prst="rect">
            <a:avLst/>
          </a:prstGeom>
        </p:spPr>
      </p:pic>
      <p:sp>
        <p:nvSpPr>
          <p:cNvPr id="38" name="Text 26"/>
          <p:cNvSpPr/>
          <p:nvPr/>
        </p:nvSpPr>
        <p:spPr>
          <a:xfrm>
            <a:off x="5014913" y="4178368"/>
            <a:ext cx="1742349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Automatic rollback on exceptions</a:t>
            </a:r>
            <a:endParaRPr lang="en-US" sz="900" dirty="0"/>
          </a:p>
        </p:txBody>
      </p:sp>
      <p:pic>
        <p:nvPicPr>
          <p:cNvPr id="39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6325" y="4424102"/>
            <a:ext cx="57150" cy="114300"/>
          </a:xfrm>
          <a:prstGeom prst="rect">
            <a:avLst/>
          </a:prstGeom>
        </p:spPr>
      </p:pic>
      <p:sp>
        <p:nvSpPr>
          <p:cNvPr id="40" name="Text 27"/>
          <p:cNvSpPr/>
          <p:nvPr/>
        </p:nvSpPr>
        <p:spPr>
          <a:xfrm>
            <a:off x="5014913" y="4395527"/>
            <a:ext cx="113881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Isolation level control</a:t>
            </a:r>
            <a:endParaRPr lang="en-US" sz="900" dirty="0"/>
          </a:p>
        </p:txBody>
      </p:sp>
      <p:pic>
        <p:nvPicPr>
          <p:cNvPr id="41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08219" y="5488856"/>
            <a:ext cx="321469" cy="28575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39</TotalTime>
  <Words>2483</Words>
  <Application>Microsoft Office PowerPoint</Application>
  <PresentationFormat>On-screen Show (16:9)</PresentationFormat>
  <Paragraphs>664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Concourse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2</cp:revision>
  <dcterms:created xsi:type="dcterms:W3CDTF">2025-07-02T09:07:27Z</dcterms:created>
  <dcterms:modified xsi:type="dcterms:W3CDTF">2025-07-02T09:49:47Z</dcterms:modified>
</cp:coreProperties>
</file>